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60" r:id="rId4"/>
    <p:sldId id="259" r:id="rId5"/>
    <p:sldId id="275" r:id="rId6"/>
    <p:sldId id="274" r:id="rId7"/>
    <p:sldId id="276" r:id="rId8"/>
    <p:sldId id="261" r:id="rId9"/>
    <p:sldId id="262" r:id="rId10"/>
    <p:sldId id="271" r:id="rId11"/>
    <p:sldId id="264" r:id="rId12"/>
    <p:sldId id="272" r:id="rId13"/>
    <p:sldId id="266" r:id="rId14"/>
    <p:sldId id="267" r:id="rId15"/>
    <p:sldId id="280" r:id="rId16"/>
    <p:sldId id="268" r:id="rId17"/>
    <p:sldId id="288" r:id="rId18"/>
    <p:sldId id="281" r:id="rId19"/>
    <p:sldId id="277" r:id="rId20"/>
    <p:sldId id="283" r:id="rId21"/>
    <p:sldId id="284" r:id="rId22"/>
    <p:sldId id="286" r:id="rId23"/>
    <p:sldId id="279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43D"/>
    <a:srgbClr val="0DADEA"/>
    <a:srgbClr val="FFFFFF"/>
    <a:srgbClr val="CCFFFF"/>
    <a:srgbClr val="FFBC0B"/>
    <a:srgbClr val="FFA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322A1-A766-4094-BAE8-714FDEC52868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AFF00-67B2-40AD-8434-D2ADBBA8B33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807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AFF00-67B2-40AD-8434-D2ADBBA8B339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6224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919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9928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8300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2606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834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76642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55894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63766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0147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440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9279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739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584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7983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854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65776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169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87A3F46-E061-48AF-B484-3DAF8CA571CA}" type="datetimeFigureOut">
              <a:rPr lang="bg-BG" smtClean="0"/>
              <a:t>28.12.2020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078D6A9-9008-47AD-9D80-EA58F528EC7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7916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yOAjFNPAbA&amp;feature=emb_title" TargetMode="External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angboard.com/blog/what-is-aws#popular" TargetMode="External"/><Relationship Id="rId4" Type="http://schemas.openxmlformats.org/officeDocument/2006/relationships/hyperlink" Target="https://www.youtube.com/watch?v=k1RI5locZE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AAA19E37-8053-4576-A852-D0AC96AE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931" y="1235850"/>
            <a:ext cx="3358138" cy="2183902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D9107C5E-2228-4B94-865A-240D0DCB6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71" y="620594"/>
            <a:ext cx="1294598" cy="1294191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19837985-6288-40B4-B4EB-31F0E673C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70" y="1267690"/>
            <a:ext cx="1641570" cy="649107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B4D0508-9298-4394-8FC0-B889A81C8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046" y="4433521"/>
            <a:ext cx="883436" cy="854033"/>
          </a:xfrm>
          <a:prstGeom prst="rect">
            <a:avLst/>
          </a:prstGeom>
        </p:spPr>
      </p:pic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C15A1050-7EA4-4224-A274-30FB5C855D58}"/>
              </a:ext>
            </a:extLst>
          </p:cNvPr>
          <p:cNvSpPr/>
          <p:nvPr/>
        </p:nvSpPr>
        <p:spPr>
          <a:xfrm>
            <a:off x="2755934" y="4456557"/>
            <a:ext cx="7065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Amazon Web Services</a:t>
            </a:r>
            <a:endParaRPr lang="en-US" sz="4800" dirty="0">
              <a:solidFill>
                <a:prstClr val="black"/>
              </a:solidFill>
              <a:latin typeface="Lohit Devanagari"/>
            </a:endParaRPr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0F74B492-EF32-4200-9E65-765876818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858" y="902029"/>
            <a:ext cx="1157789" cy="368286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40615B65-D71D-4848-944F-3197C2CCD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00" y="2887741"/>
            <a:ext cx="396379" cy="396379"/>
          </a:xfrm>
          <a:prstGeom prst="rect">
            <a:avLst/>
          </a:prstGeom>
        </p:spPr>
      </p:pic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29490CCE-7CA0-4455-BB71-757EDAA2D8E3}"/>
              </a:ext>
            </a:extLst>
          </p:cNvPr>
          <p:cNvSpPr/>
          <p:nvPr/>
        </p:nvSpPr>
        <p:spPr>
          <a:xfrm>
            <a:off x="68142" y="6457890"/>
            <a:ext cx="3606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000" dirty="0">
                <a:solidFill>
                  <a:srgbClr val="FFFFFF"/>
                </a:solidFill>
              </a:rPr>
              <a:t>Десислава Милушева </a:t>
            </a:r>
            <a:endParaRPr lang="bg-BG" sz="2000" dirty="0">
              <a:solidFill>
                <a:prstClr val="black"/>
              </a:solidFill>
              <a:latin typeface="Lohit Devanagari"/>
            </a:endParaRPr>
          </a:p>
        </p:txBody>
      </p:sp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47F4BC6F-43D1-4396-90F3-0646D793C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984" y="5092672"/>
            <a:ext cx="340572" cy="328679"/>
          </a:xfrm>
          <a:prstGeom prst="rect">
            <a:avLst/>
          </a:prstGeom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67F3D5A9-FAC9-4D01-B527-9A53DCF851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3230" y="2031626"/>
            <a:ext cx="691223" cy="698824"/>
          </a:xfrm>
          <a:prstGeom prst="rect">
            <a:avLst/>
          </a:prstGeom>
        </p:spPr>
      </p:pic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7F8F9148-F205-474E-B555-F921567D16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0157" y="2167338"/>
            <a:ext cx="1017341" cy="925450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67FD2E76-9242-4D1A-916B-0C7B570A47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6550" y="2922591"/>
            <a:ext cx="569170" cy="569170"/>
          </a:xfrm>
          <a:prstGeom prst="rect">
            <a:avLst/>
          </a:prstGeom>
        </p:spPr>
      </p:pic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97470B4B-65E3-4D1A-AF87-BF88B98AC9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76908" y="2688002"/>
            <a:ext cx="1208136" cy="1208545"/>
          </a:xfrm>
          <a:prstGeom prst="rect">
            <a:avLst/>
          </a:prstGeom>
        </p:spPr>
      </p:pic>
      <p:pic>
        <p:nvPicPr>
          <p:cNvPr id="19" name="Картина 18">
            <a:extLst>
              <a:ext uri="{FF2B5EF4-FFF2-40B4-BE49-F238E27FC236}">
                <a16:creationId xmlns:a16="http://schemas.microsoft.com/office/drawing/2014/main" id="{E1EB0872-CE7D-43A2-AA78-28C2D25AF8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2752" y="3631627"/>
            <a:ext cx="370454" cy="42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03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6031E53-13B6-4162-B821-AA43BADD8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228600"/>
            <a:ext cx="9905998" cy="838200"/>
          </a:xfrm>
        </p:spPr>
        <p:txBody>
          <a:bodyPr>
            <a:noAutofit/>
          </a:bodyPr>
          <a:lstStyle/>
          <a:p>
            <a:r>
              <a:rPr lang="bg-BG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КАКВО  Е  </a:t>
            </a:r>
            <a:r>
              <a:rPr lang="en-GB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AWS</a:t>
            </a:r>
            <a:r>
              <a:rPr lang="en-US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bg-BG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br>
              <a:rPr lang="en-US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bg-BG" sz="3300" b="1" cap="none" dirty="0">
              <a:ln w="9525">
                <a:solidFill>
                  <a:schemeClr val="bg1"/>
                </a:solidFill>
                <a:prstDash val="solid"/>
              </a:ln>
              <a:solidFill>
                <a:srgbClr val="FFBC0B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DF41444-B8A5-48DA-9025-FA7B9F8D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2" y="1251858"/>
            <a:ext cx="5475513" cy="598714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b="1" dirty="0" err="1">
                <a:solidFill>
                  <a:schemeClr val="tx1"/>
                </a:solidFill>
              </a:rPr>
              <a:t>Amazon</a:t>
            </a:r>
            <a:r>
              <a:rPr lang="ru-RU" sz="1600" b="1" dirty="0">
                <a:solidFill>
                  <a:schemeClr val="tx1"/>
                </a:solidFill>
              </a:rPr>
              <a:t> </a:t>
            </a:r>
            <a:r>
              <a:rPr lang="ru-RU" sz="1600" b="1" dirty="0" err="1">
                <a:solidFill>
                  <a:schemeClr val="tx1"/>
                </a:solidFill>
              </a:rPr>
              <a:t>Web</a:t>
            </a:r>
            <a:r>
              <a:rPr lang="ru-RU" sz="1600" b="1" dirty="0">
                <a:solidFill>
                  <a:schemeClr val="tx1"/>
                </a:solidFill>
              </a:rPr>
              <a:t> </a:t>
            </a:r>
            <a:r>
              <a:rPr lang="ru-RU" sz="1600" b="1" dirty="0" err="1">
                <a:solidFill>
                  <a:schemeClr val="tx1"/>
                </a:solidFill>
              </a:rPr>
              <a:t>Services</a:t>
            </a:r>
            <a:r>
              <a:rPr lang="ru-RU" sz="1600" b="1" dirty="0">
                <a:solidFill>
                  <a:schemeClr val="tx1"/>
                </a:solidFill>
              </a:rPr>
              <a:t> </a:t>
            </a:r>
            <a:r>
              <a:rPr lang="ru-RU" sz="1600" dirty="0">
                <a:solidFill>
                  <a:schemeClr val="tx1"/>
                </a:solidFill>
              </a:rPr>
              <a:t>(AWS) е </a:t>
            </a:r>
            <a:r>
              <a:rPr lang="ru-RU" sz="1600" dirty="0" err="1">
                <a:solidFill>
                  <a:schemeClr val="tx1"/>
                </a:solidFill>
              </a:rPr>
              <a:t>глобална</a:t>
            </a:r>
            <a:r>
              <a:rPr lang="ru-RU" sz="1600" dirty="0">
                <a:solidFill>
                  <a:schemeClr val="tx1"/>
                </a:solidFill>
              </a:rPr>
              <a:t> облачна платформа, </a:t>
            </a:r>
            <a:r>
              <a:rPr lang="ru-RU" sz="1600" dirty="0" err="1">
                <a:solidFill>
                  <a:schemeClr val="tx1"/>
                </a:solidFill>
              </a:rPr>
              <a:t>която</a:t>
            </a:r>
            <a:r>
              <a:rPr lang="ru-RU" sz="1600" dirty="0">
                <a:solidFill>
                  <a:schemeClr val="tx1"/>
                </a:solidFill>
              </a:rPr>
              <a:t> </a:t>
            </a:r>
            <a:r>
              <a:rPr lang="ru-RU" sz="1600" dirty="0" err="1">
                <a:solidFill>
                  <a:schemeClr val="tx1"/>
                </a:solidFill>
              </a:rPr>
              <a:t>ви</a:t>
            </a:r>
            <a:r>
              <a:rPr lang="ru-RU" sz="1600" dirty="0">
                <a:solidFill>
                  <a:schemeClr val="tx1"/>
                </a:solidFill>
              </a:rPr>
              <a:t> </a:t>
            </a:r>
            <a:r>
              <a:rPr lang="ru-RU" sz="1600" dirty="0" err="1">
                <a:solidFill>
                  <a:schemeClr val="tx1"/>
                </a:solidFill>
              </a:rPr>
              <a:t>дава</a:t>
            </a:r>
            <a:r>
              <a:rPr lang="ru-RU" sz="1600" dirty="0">
                <a:solidFill>
                  <a:schemeClr val="tx1"/>
                </a:solidFill>
              </a:rPr>
              <a:t> </a:t>
            </a:r>
            <a:r>
              <a:rPr lang="ru-RU" sz="1600" dirty="0" err="1">
                <a:solidFill>
                  <a:schemeClr val="tx1"/>
                </a:solidFill>
              </a:rPr>
              <a:t>възможност</a:t>
            </a:r>
            <a:r>
              <a:rPr lang="ru-RU" sz="1600" dirty="0">
                <a:solidFill>
                  <a:schemeClr val="tx1"/>
                </a:solidFill>
              </a:rPr>
              <a:t> да си </a:t>
            </a:r>
            <a:r>
              <a:rPr lang="ru-RU" sz="1600" dirty="0" err="1">
                <a:solidFill>
                  <a:schemeClr val="tx1"/>
                </a:solidFill>
              </a:rPr>
              <a:t>наемете</a:t>
            </a:r>
            <a:r>
              <a:rPr lang="ru-RU" sz="1600" dirty="0">
                <a:solidFill>
                  <a:schemeClr val="tx1"/>
                </a:solidFill>
              </a:rPr>
              <a:t> </a:t>
            </a:r>
            <a:r>
              <a:rPr lang="ru-RU" sz="1600" dirty="0" err="1">
                <a:solidFill>
                  <a:schemeClr val="tx1"/>
                </a:solidFill>
              </a:rPr>
              <a:t>различни</a:t>
            </a:r>
            <a:r>
              <a:rPr lang="ru-RU" sz="1600" dirty="0">
                <a:solidFill>
                  <a:schemeClr val="tx1"/>
                </a:solidFill>
              </a:rPr>
              <a:t> ИТ </a:t>
            </a:r>
            <a:r>
              <a:rPr lang="ru-RU" sz="1600" dirty="0" err="1">
                <a:solidFill>
                  <a:schemeClr val="tx1"/>
                </a:solidFill>
              </a:rPr>
              <a:t>ресурси</a:t>
            </a:r>
            <a:r>
              <a:rPr lang="ru-RU" sz="1600" dirty="0">
                <a:solidFill>
                  <a:schemeClr val="tx1"/>
                </a:solidFill>
              </a:rPr>
              <a:t> </a:t>
            </a:r>
            <a:r>
              <a:rPr lang="ru-RU" sz="1600" dirty="0" err="1">
                <a:solidFill>
                  <a:schemeClr val="tx1"/>
                </a:solidFill>
              </a:rPr>
              <a:t>като</a:t>
            </a:r>
            <a:r>
              <a:rPr lang="ru-RU" sz="1600" dirty="0">
                <a:solidFill>
                  <a:schemeClr val="tx1"/>
                </a:solidFill>
              </a:rPr>
              <a:t>: </a:t>
            </a:r>
            <a:endParaRPr lang="en-GB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ru-RU" sz="1600" dirty="0">
              <a:solidFill>
                <a:schemeClr val="tx1"/>
              </a:solidFill>
            </a:endParaRPr>
          </a:p>
          <a:p>
            <a:pPr algn="just"/>
            <a:r>
              <a:rPr lang="bg-BG" sz="1600" dirty="0">
                <a:solidFill>
                  <a:schemeClr val="tx1"/>
                </a:solidFill>
              </a:rPr>
              <a:t>ИТ инфраструктура (виртуални машини) </a:t>
            </a:r>
            <a:endParaRPr lang="en-GB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bg-BG" sz="1600" dirty="0">
              <a:solidFill>
                <a:schemeClr val="tx1"/>
              </a:solidFill>
            </a:endParaRPr>
          </a:p>
          <a:p>
            <a:pPr algn="just"/>
            <a:r>
              <a:rPr lang="bg-BG" sz="1600" dirty="0">
                <a:solidFill>
                  <a:schemeClr val="tx1"/>
                </a:solidFill>
              </a:rPr>
              <a:t>изчислителна мощ (</a:t>
            </a:r>
            <a:r>
              <a:rPr lang="bg-BG" sz="1600" dirty="0" err="1">
                <a:solidFill>
                  <a:schemeClr val="tx1"/>
                </a:solidFill>
              </a:rPr>
              <a:t>процесорно</a:t>
            </a:r>
            <a:r>
              <a:rPr lang="bg-BG" sz="1600" dirty="0">
                <a:solidFill>
                  <a:schemeClr val="tx1"/>
                </a:solidFill>
              </a:rPr>
              <a:t> време)</a:t>
            </a:r>
            <a:endParaRPr lang="en-GB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bg-BG" sz="1600" dirty="0">
              <a:solidFill>
                <a:schemeClr val="tx1"/>
              </a:solidFill>
            </a:endParaRPr>
          </a:p>
          <a:p>
            <a:r>
              <a:rPr lang="ru-RU" sz="1600" dirty="0" err="1">
                <a:solidFill>
                  <a:schemeClr val="tx1"/>
                </a:solidFill>
              </a:rPr>
              <a:t>съхранение</a:t>
            </a:r>
            <a:r>
              <a:rPr lang="ru-RU" sz="1600" dirty="0">
                <a:solidFill>
                  <a:schemeClr val="tx1"/>
                </a:solidFill>
              </a:rPr>
              <a:t> на </a:t>
            </a:r>
            <a:r>
              <a:rPr lang="ru-RU" sz="1600" dirty="0" err="1">
                <a:solidFill>
                  <a:schemeClr val="tx1"/>
                </a:solidFill>
              </a:rPr>
              <a:t>данни</a:t>
            </a:r>
            <a:r>
              <a:rPr lang="ru-RU" sz="1600" dirty="0">
                <a:solidFill>
                  <a:schemeClr val="tx1"/>
                </a:solidFill>
              </a:rPr>
              <a:t> (база </a:t>
            </a:r>
            <a:r>
              <a:rPr lang="ru-RU" sz="1600" dirty="0" err="1">
                <a:solidFill>
                  <a:schemeClr val="tx1"/>
                </a:solidFill>
              </a:rPr>
              <a:t>данни</a:t>
            </a:r>
            <a:r>
              <a:rPr lang="ru-RU" sz="1600" dirty="0">
                <a:solidFill>
                  <a:schemeClr val="tx1"/>
                </a:solidFill>
              </a:rPr>
              <a:t>, </a:t>
            </a:r>
            <a:r>
              <a:rPr lang="ru-RU" sz="1600" dirty="0" err="1">
                <a:solidFill>
                  <a:schemeClr val="tx1"/>
                </a:solidFill>
              </a:rPr>
              <a:t>дисково</a:t>
            </a:r>
            <a:r>
              <a:rPr lang="ru-RU" sz="1600" dirty="0">
                <a:solidFill>
                  <a:schemeClr val="tx1"/>
                </a:solidFill>
              </a:rPr>
              <a:t> пространство)</a:t>
            </a:r>
            <a:endParaRPr lang="en-GB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ru-RU" sz="1600" dirty="0">
              <a:solidFill>
                <a:schemeClr val="tx1"/>
              </a:solidFill>
            </a:endParaRPr>
          </a:p>
          <a:p>
            <a:pPr algn="just"/>
            <a:r>
              <a:rPr lang="bg-BG" sz="1600" dirty="0">
                <a:solidFill>
                  <a:schemeClr val="tx1"/>
                </a:solidFill>
              </a:rPr>
              <a:t> обработка на данни</a:t>
            </a:r>
            <a:endParaRPr lang="en-GB" sz="1600" dirty="0">
              <a:solidFill>
                <a:schemeClr val="tx1"/>
              </a:solidFill>
            </a:endParaRPr>
          </a:p>
          <a:p>
            <a:pPr algn="just"/>
            <a:endParaRPr lang="bg-BG" sz="1600" dirty="0">
              <a:solidFill>
                <a:schemeClr val="tx1"/>
              </a:solidFill>
            </a:endParaRPr>
          </a:p>
          <a:p>
            <a:pPr algn="just"/>
            <a:r>
              <a:rPr lang="ru-RU" sz="1600" dirty="0">
                <a:solidFill>
                  <a:schemeClr val="tx1"/>
                </a:solidFill>
              </a:rPr>
              <a:t>и много </a:t>
            </a:r>
            <a:r>
              <a:rPr lang="ru-RU" sz="1600" dirty="0" err="1">
                <a:solidFill>
                  <a:schemeClr val="tx1"/>
                </a:solidFill>
              </a:rPr>
              <a:t>други</a:t>
            </a:r>
            <a:r>
              <a:rPr lang="ru-RU" sz="1600" dirty="0">
                <a:solidFill>
                  <a:schemeClr val="tx1"/>
                </a:solidFill>
              </a:rPr>
              <a:t> ИТ услуги</a:t>
            </a:r>
          </a:p>
          <a:p>
            <a:pPr algn="just"/>
            <a:endParaRPr lang="bg-BG" sz="1600" dirty="0">
              <a:solidFill>
                <a:schemeClr val="tx1"/>
              </a:solidFill>
            </a:endParaRPr>
          </a:p>
          <a:p>
            <a:endParaRPr lang="bg-BG" sz="1600" dirty="0">
              <a:solidFill>
                <a:schemeClr val="tx1"/>
              </a:solidFill>
            </a:endParaRP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FF612EB1-38FF-4553-BC1C-3BFAD96E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30" y="1351761"/>
            <a:ext cx="5976256" cy="46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11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6031E53-13B6-4162-B821-AA43BADD8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07" y="-56015"/>
            <a:ext cx="9905998" cy="1251857"/>
          </a:xfrm>
        </p:spPr>
        <p:txBody>
          <a:bodyPr>
            <a:normAutofit/>
          </a:bodyPr>
          <a:lstStyle/>
          <a:p>
            <a:r>
              <a:rPr lang="bg-BG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КОЙ  ИЗПОЛЗВА  </a:t>
            </a:r>
            <a:r>
              <a:rPr lang="en-GB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AWS </a:t>
            </a:r>
            <a:r>
              <a:rPr lang="bg-BG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bg-BG" sz="3300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A7D8FB26-2B59-46E5-9CBB-376A04D9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76" y="1690688"/>
            <a:ext cx="2869538" cy="1095100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615D208-AAD5-4BE8-B8B2-767EA0962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79" y="4636491"/>
            <a:ext cx="3534899" cy="1061642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47857FED-C304-4A1F-A907-19DBC55A7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678" y="2595238"/>
            <a:ext cx="2963535" cy="1667524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B940B640-AB05-4C71-BB02-0075B7448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224" y="669289"/>
            <a:ext cx="3070431" cy="1727654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A285F8D3-86B8-4885-B2C9-CE30860E3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688" y="2396943"/>
            <a:ext cx="2834088" cy="2835204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AD6FC90D-87F4-4DA2-8166-5F8EF56DF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829" y="4577086"/>
            <a:ext cx="4083176" cy="27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BA6C9FBB-59A0-4F5D-8CD9-B96A69B34126}"/>
              </a:ext>
            </a:extLst>
          </p:cNvPr>
          <p:cNvSpPr/>
          <p:nvPr/>
        </p:nvSpPr>
        <p:spPr>
          <a:xfrm>
            <a:off x="315686" y="258886"/>
            <a:ext cx="7239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latin typeface="Century Gothic" panose="020B0502020202020204"/>
              </a:rPr>
              <a:t>ПОЯВАТА  НА  </a:t>
            </a:r>
            <a:r>
              <a:rPr lang="en-GB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latin typeface="Century Gothic" panose="020B0502020202020204"/>
              </a:rPr>
              <a:t>AWS</a:t>
            </a:r>
            <a:br>
              <a:rPr kumimoji="0" lang="bg-BG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bg-BG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194" name="Picture 2" descr="Cloud Wars: How The Rivalry Between Amazon, Microsoft, and Google Has  Enabled The Rise Of Multi-Cloud Strategies">
            <a:extLst>
              <a:ext uri="{FF2B5EF4-FFF2-40B4-BE49-F238E27FC236}">
                <a16:creationId xmlns:a16="http://schemas.microsoft.com/office/drawing/2014/main" id="{F5D7DC4C-0816-4A8E-8D82-C830B2180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" t="28353" b="21356"/>
          <a:stretch/>
        </p:blipFill>
        <p:spPr bwMode="auto">
          <a:xfrm>
            <a:off x="7464489" y="408176"/>
            <a:ext cx="3320143" cy="110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13CD7B15-7E82-4D22-B0A1-88BF70B03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0" y="1862969"/>
            <a:ext cx="9989975" cy="449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3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941DD8EF-1765-442C-9E76-1436F3425147}"/>
              </a:ext>
            </a:extLst>
          </p:cNvPr>
          <p:cNvSpPr/>
          <p:nvPr/>
        </p:nvSpPr>
        <p:spPr>
          <a:xfrm>
            <a:off x="3155459" y="283160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GB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</a:rPr>
              <a:t>AWS</a:t>
            </a:r>
            <a:r>
              <a:rPr lang="bg-BG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</a:rPr>
              <a:t>  ИНФРАСТРУКТУРА</a:t>
            </a:r>
            <a:endParaRPr lang="bg-BG" sz="4000" dirty="0">
              <a:solidFill>
                <a:prstClr val="white"/>
              </a:solidFill>
            </a:endParaRP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DBCC927-C598-46E3-94A7-7B413B1EA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0" y="4047271"/>
            <a:ext cx="3234456" cy="2440028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F8C469F6-F71A-47C5-A918-CBFDD78B4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372" y="517071"/>
            <a:ext cx="3372628" cy="134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66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D4900E2E-3FA9-4247-9E08-A58F0D8BC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2"/>
          <a:stretch/>
        </p:blipFill>
        <p:spPr>
          <a:xfrm>
            <a:off x="582386" y="992642"/>
            <a:ext cx="11027228" cy="5115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3DF41444-B8A5-48DA-9025-FA7B9F8D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14" y="3890865"/>
            <a:ext cx="3477239" cy="21237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bg-BG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Regions</a:t>
            </a:r>
          </a:p>
          <a:p>
            <a:r>
              <a:rPr lang="en-US" b="1" dirty="0">
                <a:solidFill>
                  <a:schemeClr val="tx1"/>
                </a:solidFill>
              </a:rPr>
              <a:t>Availability Zones</a:t>
            </a:r>
          </a:p>
          <a:p>
            <a:r>
              <a:rPr lang="en-US" b="1" dirty="0">
                <a:solidFill>
                  <a:schemeClr val="tx1"/>
                </a:solidFill>
              </a:rPr>
              <a:t>Edge Locations</a:t>
            </a:r>
          </a:p>
          <a:p>
            <a:endParaRPr lang="bg-BG" b="1" dirty="0">
              <a:solidFill>
                <a:schemeClr val="tx1"/>
              </a:solidFill>
            </a:endParaRPr>
          </a:p>
          <a:p>
            <a:endParaRPr lang="bg-BG" b="1" dirty="0">
              <a:solidFill>
                <a:schemeClr val="tx1"/>
              </a:solidFill>
            </a:endParaRPr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69471572-FC06-4D11-B9D6-47C9F3B5AC4F}"/>
              </a:ext>
            </a:extLst>
          </p:cNvPr>
          <p:cNvSpPr/>
          <p:nvPr/>
        </p:nvSpPr>
        <p:spPr>
          <a:xfrm>
            <a:off x="374520" y="211547"/>
            <a:ext cx="814037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</a:rPr>
              <a:t>ГЛОБАЛНА</a:t>
            </a:r>
            <a:r>
              <a:rPr lang="en-GB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</a:rPr>
              <a:t> </a:t>
            </a:r>
            <a:r>
              <a:rPr lang="bg-BG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</a:rPr>
              <a:t> ИФРАСТРУКТУРА  НА  </a:t>
            </a:r>
            <a:r>
              <a:rPr lang="en-GB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</a:rPr>
              <a:t>AWS</a:t>
            </a:r>
            <a:endParaRPr lang="bg-BG" dirty="0"/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B0B7B688-8B49-4B11-86B9-0F79BE2A40A5}"/>
              </a:ext>
            </a:extLst>
          </p:cNvPr>
          <p:cNvSpPr/>
          <p:nvPr/>
        </p:nvSpPr>
        <p:spPr>
          <a:xfrm>
            <a:off x="0" y="6461787"/>
            <a:ext cx="27815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/>
              <a:t>www.infrastructure.aws</a:t>
            </a:r>
            <a:endParaRPr lang="bg-BG" sz="1400" dirty="0"/>
          </a:p>
        </p:txBody>
      </p:sp>
    </p:spTree>
    <p:extLst>
      <p:ext uri="{BB962C8B-B14F-4D97-AF65-F5344CB8AC3E}">
        <p14:creationId xmlns:p14="http://schemas.microsoft.com/office/powerpoint/2010/main" val="2221316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656C68F0-D3BA-4487-B73B-04288904F023}"/>
              </a:ext>
            </a:extLst>
          </p:cNvPr>
          <p:cNvSpPr/>
          <p:nvPr/>
        </p:nvSpPr>
        <p:spPr>
          <a:xfrm>
            <a:off x="354563" y="149290"/>
            <a:ext cx="1164771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REGIONS</a:t>
            </a:r>
            <a:r>
              <a:rPr kumimoji="0" lang="bg-BG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 и  </a:t>
            </a:r>
            <a:r>
              <a:rPr kumimoji="0" lang="en-GB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AVAILABILITY  ZONES</a:t>
            </a:r>
            <a:r>
              <a:rPr kumimoji="0" lang="bg-BG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bg-BG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4BAFF296-A31D-427D-B358-B5FF0A569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53" y="4000928"/>
            <a:ext cx="4789792" cy="2707782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F4E40939-95F5-40CA-B293-6E3EBD943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35"/>
          <a:stretch/>
        </p:blipFill>
        <p:spPr>
          <a:xfrm>
            <a:off x="7543636" y="262760"/>
            <a:ext cx="4458641" cy="2293828"/>
          </a:xfrm>
          <a:prstGeom prst="rect">
            <a:avLst/>
          </a:prstGeom>
        </p:spPr>
      </p:pic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68B3ED58-4382-4D21-8F46-D71351C5D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62"/>
          <a:stretch/>
        </p:blipFill>
        <p:spPr>
          <a:xfrm>
            <a:off x="5442882" y="2662229"/>
            <a:ext cx="6559395" cy="4046482"/>
          </a:xfrm>
          <a:prstGeom prst="rect">
            <a:avLst/>
          </a:prstGeom>
        </p:spPr>
      </p:pic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356112F5-D31A-47D1-8B57-7BC5EF0DAAE5}"/>
              </a:ext>
            </a:extLst>
          </p:cNvPr>
          <p:cNvSpPr/>
          <p:nvPr/>
        </p:nvSpPr>
        <p:spPr>
          <a:xfrm>
            <a:off x="681873" y="1365862"/>
            <a:ext cx="6096000" cy="17214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Регионите са специфични географски локации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bg-BG" sz="1500" dirty="0">
                <a:cs typeface="Times New Roman" panose="02020603050405020304" pitchFamily="18" charset="0"/>
              </a:rPr>
              <a:t>Регионът е съставен от поне 2 зони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bg-BG" sz="1500" dirty="0">
                <a:cs typeface="Times New Roman" panose="02020603050405020304" pitchFamily="18" charset="0"/>
              </a:rPr>
              <a:t>Зоната  </a:t>
            </a:r>
            <a:r>
              <a:rPr lang="bg-BG" sz="1500" dirty="0"/>
              <a:t>има минимум 2 Data центъра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bg-BG" sz="1500" dirty="0"/>
              <a:t>Data центърът е изграден от 50 - 80 хил. сървъра</a:t>
            </a:r>
          </a:p>
          <a:p>
            <a:endParaRPr lang="bg-BG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52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656C68F0-D3BA-4487-B73B-04288904F023}"/>
              </a:ext>
            </a:extLst>
          </p:cNvPr>
          <p:cNvSpPr/>
          <p:nvPr/>
        </p:nvSpPr>
        <p:spPr>
          <a:xfrm>
            <a:off x="354563" y="139960"/>
            <a:ext cx="1164771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</a:rPr>
              <a:t>REGIONS</a:t>
            </a:r>
            <a:r>
              <a:rPr lang="bg-BG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</a:rPr>
              <a:t>  и  </a:t>
            </a:r>
            <a:r>
              <a:rPr lang="en-GB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</a:rPr>
              <a:t>AVAILABILITY  ZONES</a:t>
            </a:r>
            <a:r>
              <a:rPr lang="bg-BG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</a:rPr>
              <a:t> </a:t>
            </a:r>
            <a:endParaRPr lang="bg-BG" sz="3300" dirty="0"/>
          </a:p>
        </p:txBody>
      </p:sp>
      <p:pic>
        <p:nvPicPr>
          <p:cNvPr id="10242" name="Picture 2" descr="Map of London illustrating hypothetical Availabilty Zones.">
            <a:extLst>
              <a:ext uri="{FF2B5EF4-FFF2-40B4-BE49-F238E27FC236}">
                <a16:creationId xmlns:a16="http://schemas.microsoft.com/office/drawing/2014/main" id="{1E8FD784-2817-41C5-9B85-1CF8E9D4F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23" y="4045824"/>
            <a:ext cx="3754407" cy="254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ap of London illustrating hypothetical Availabilty Zones with high-speed, low-latency connections.">
            <a:extLst>
              <a:ext uri="{FF2B5EF4-FFF2-40B4-BE49-F238E27FC236}">
                <a16:creationId xmlns:a16="http://schemas.microsoft.com/office/drawing/2014/main" id="{7506D538-396B-47D3-AE49-55F63129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96" y="4056822"/>
            <a:ext cx="3754407" cy="254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Map of London illustrating a hypothetical Availabilty Zone outage.">
            <a:extLst>
              <a:ext uri="{FF2B5EF4-FFF2-40B4-BE49-F238E27FC236}">
                <a16:creationId xmlns:a16="http://schemas.microsoft.com/office/drawing/2014/main" id="{28678723-49C6-460D-8E73-97AE6F04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872" y="4045824"/>
            <a:ext cx="3754405" cy="254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E8577393-0304-452A-812F-5FFE4CF10E41}"/>
              </a:ext>
            </a:extLst>
          </p:cNvPr>
          <p:cNvSpPr/>
          <p:nvPr/>
        </p:nvSpPr>
        <p:spPr>
          <a:xfrm>
            <a:off x="6790712" y="1708636"/>
            <a:ext cx="4769692" cy="10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500" dirty="0"/>
              <a:t>AWS разполага с: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bg-BG" sz="1500" dirty="0"/>
              <a:t> 24 региона  </a:t>
            </a:r>
            <a:r>
              <a:rPr lang="en-US" sz="1500" dirty="0"/>
              <a:t>(</a:t>
            </a:r>
            <a:r>
              <a:rPr lang="bg-BG" sz="1500" dirty="0"/>
              <a:t> в Америка, Европа и Азия</a:t>
            </a:r>
            <a:r>
              <a:rPr lang="en-US" sz="1500" dirty="0"/>
              <a:t>)</a:t>
            </a:r>
            <a:endParaRPr lang="bg-BG" sz="1500" dirty="0"/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bg-BG" sz="1500" dirty="0"/>
              <a:t>77 </a:t>
            </a:r>
            <a:r>
              <a:rPr lang="bg-BG" sz="1500" dirty="0" err="1"/>
              <a:t>Availability</a:t>
            </a:r>
            <a:r>
              <a:rPr lang="bg-BG" sz="1500" dirty="0"/>
              <a:t> зони</a:t>
            </a:r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5E446055-F62A-45B1-88C8-0C8D869EC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42" y="1062313"/>
            <a:ext cx="5517348" cy="26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4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656C68F0-D3BA-4487-B73B-04288904F023}"/>
              </a:ext>
            </a:extLst>
          </p:cNvPr>
          <p:cNvSpPr/>
          <p:nvPr/>
        </p:nvSpPr>
        <p:spPr>
          <a:xfrm>
            <a:off x="354563" y="149290"/>
            <a:ext cx="1164771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REGIONS</a:t>
            </a:r>
            <a:r>
              <a:rPr kumimoji="0" lang="bg-BG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 и  </a:t>
            </a:r>
            <a:r>
              <a:rPr kumimoji="0" lang="en-GB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AVAILABILITY  ZONES</a:t>
            </a:r>
            <a:r>
              <a:rPr kumimoji="0" lang="bg-BG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bg-BG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B05B1214-D516-4FF8-B3BA-0BEAC05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2" y="1492314"/>
            <a:ext cx="11348195" cy="460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1164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656C68F0-D3BA-4487-B73B-04288904F023}"/>
              </a:ext>
            </a:extLst>
          </p:cNvPr>
          <p:cNvSpPr/>
          <p:nvPr/>
        </p:nvSpPr>
        <p:spPr>
          <a:xfrm>
            <a:off x="354563" y="139960"/>
            <a:ext cx="1164771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Е</a:t>
            </a:r>
            <a:r>
              <a:rPr kumimoji="0" lang="en-GB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DGE  LOCATIONS</a:t>
            </a:r>
            <a:r>
              <a:rPr kumimoji="0" lang="bg-BG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bg-BG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BAECD7F9-44BD-45B7-9AA7-A44B3C1D45F2}"/>
              </a:ext>
            </a:extLst>
          </p:cNvPr>
          <p:cNvSpPr/>
          <p:nvPr/>
        </p:nvSpPr>
        <p:spPr>
          <a:xfrm>
            <a:off x="354563" y="1295929"/>
            <a:ext cx="6307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E8577393-0304-452A-812F-5FFE4CF10E41}"/>
              </a:ext>
            </a:extLst>
          </p:cNvPr>
          <p:cNvSpPr/>
          <p:nvPr/>
        </p:nvSpPr>
        <p:spPr>
          <a:xfrm>
            <a:off x="7304120" y="1541508"/>
            <a:ext cx="4769692" cy="33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bg-B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3667DE46-3E18-4BBE-9E55-437F9CB76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8" y="3303210"/>
            <a:ext cx="6431844" cy="3426754"/>
          </a:xfrm>
          <a:prstGeom prst="rect">
            <a:avLst/>
          </a:prstGeom>
        </p:spPr>
      </p:pic>
      <p:sp>
        <p:nvSpPr>
          <p:cNvPr id="3" name="Правоъгълник 2">
            <a:extLst>
              <a:ext uri="{FF2B5EF4-FFF2-40B4-BE49-F238E27FC236}">
                <a16:creationId xmlns:a16="http://schemas.microsoft.com/office/drawing/2014/main" id="{37E69B65-93A7-40ED-BFC8-1A6AB986D17B}"/>
              </a:ext>
            </a:extLst>
          </p:cNvPr>
          <p:cNvSpPr/>
          <p:nvPr/>
        </p:nvSpPr>
        <p:spPr>
          <a:xfrm>
            <a:off x="6489653" y="5742977"/>
            <a:ext cx="5537455" cy="814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Концепцията на </a:t>
            </a:r>
            <a:r>
              <a:rPr lang="bg-BG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Edge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 локациите позволяла ниска латентност, независимо къде географски е разположен крайният потребител.</a:t>
            </a:r>
          </a:p>
        </p:txBody>
      </p:sp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A5E61171-7A09-4374-9479-A7507787AEFA}"/>
              </a:ext>
            </a:extLst>
          </p:cNvPr>
          <p:cNvSpPr/>
          <p:nvPr/>
        </p:nvSpPr>
        <p:spPr>
          <a:xfrm>
            <a:off x="354563" y="848361"/>
            <a:ext cx="9780103" cy="2007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Edge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Locations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 се използват от специфични </a:t>
            </a:r>
            <a:r>
              <a:rPr lang="bg-BG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сървиси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 в рамките на 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AWS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 платформата:</a:t>
            </a:r>
            <a:b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bg-BG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ea typeface="Calibri" panose="020F0502020204030204" pitchFamily="34" charset="0"/>
                <a:cs typeface="Times New Roman" panose="02020603050405020304" pitchFamily="18" charset="0"/>
              </a:rPr>
              <a:t>Amazon CloudFront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- глобалната мрежа на 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AWS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 за предоставяне на съдържание </a:t>
            </a:r>
            <a:b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(Global Content Delivery Network)</a:t>
            </a:r>
            <a:b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bg-BG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lvl="3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500" b="1" dirty="0">
                <a:ea typeface="Calibri" panose="020F0502020204030204" pitchFamily="34" charset="0"/>
                <a:cs typeface="Times New Roman" panose="02020603050405020304" pitchFamily="18" charset="0"/>
              </a:rPr>
              <a:t>Amazon </a:t>
            </a:r>
            <a:r>
              <a:rPr lang="en-US" sz="1500" b="1" dirty="0">
                <a:ea typeface="Calibri" panose="020F0502020204030204" pitchFamily="34" charset="0"/>
                <a:cs typeface="Times New Roman" panose="02020603050405020304" pitchFamily="18" charset="0"/>
              </a:rPr>
              <a:t>Route 53 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- DNS </a:t>
            </a:r>
            <a:r>
              <a:rPr lang="bg-BG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сървиса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AWS</a:t>
            </a:r>
            <a:endParaRPr lang="bg-BG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316" name="Picture 4" descr="1本250MBの動画をAWSで流すと一体いくらかかるのか？ | 株式会社デジタルファーム">
            <a:extLst>
              <a:ext uri="{FF2B5EF4-FFF2-40B4-BE49-F238E27FC236}">
                <a16:creationId xmlns:a16="http://schemas.microsoft.com/office/drawing/2014/main" id="{908C32DA-A942-4452-BC4E-2361CA4FE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3" y="1340960"/>
            <a:ext cx="770657" cy="77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CBD0EC44-BA35-4FF2-9211-CC4B7C2D8625}"/>
              </a:ext>
            </a:extLst>
          </p:cNvPr>
          <p:cNvSpPr/>
          <p:nvPr/>
        </p:nvSpPr>
        <p:spPr>
          <a:xfrm>
            <a:off x="7047416" y="2810962"/>
            <a:ext cx="4421930" cy="567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AWS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разполагат с малко над 215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Edge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локации глобално.</a:t>
            </a:r>
          </a:p>
        </p:txBody>
      </p:sp>
      <p:pic>
        <p:nvPicPr>
          <p:cNvPr id="13318" name="Picture 6" descr="Why Amazon Route 53 is the BEST? - Webzworld Amazon Router 53">
            <a:extLst>
              <a:ext uri="{FF2B5EF4-FFF2-40B4-BE49-F238E27FC236}">
                <a16:creationId xmlns:a16="http://schemas.microsoft.com/office/drawing/2014/main" id="{10321367-E3E8-4210-AD5B-F115E8F99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t="12356" r="27020" b="23123"/>
          <a:stretch/>
        </p:blipFill>
        <p:spPr bwMode="auto">
          <a:xfrm>
            <a:off x="526486" y="2423471"/>
            <a:ext cx="1063854" cy="59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7CC9F9C5-7C8A-4EEA-9123-3D429E1D0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377" y="3578838"/>
            <a:ext cx="3518364" cy="1761996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65C09372-FB39-422D-916E-AFD8913E6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18" y="233303"/>
            <a:ext cx="1899603" cy="21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8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E95B44A7-5884-40D8-9609-958618006097}"/>
              </a:ext>
            </a:extLst>
          </p:cNvPr>
          <p:cNvSpPr/>
          <p:nvPr/>
        </p:nvSpPr>
        <p:spPr>
          <a:xfrm>
            <a:off x="4260967" y="2832728"/>
            <a:ext cx="60773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AWS  </a:t>
            </a:r>
            <a:r>
              <a:rPr lang="en-GB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latin typeface="Century Gothic" panose="020B0502020202020204"/>
              </a:rPr>
              <a:t>“</a:t>
            </a:r>
            <a:r>
              <a:rPr lang="bg-BG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latin typeface="Century Gothic" panose="020B0502020202020204"/>
              </a:rPr>
              <a:t>ПОД  КАПАКА</a:t>
            </a:r>
            <a:r>
              <a:rPr lang="en-US" sz="40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latin typeface="Century Gothic" panose="020B0502020202020204"/>
              </a:rPr>
              <a:t>’’</a:t>
            </a:r>
            <a:br>
              <a:rPr kumimoji="0" lang="bg-BG" sz="4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br>
              <a:rPr kumimoji="0" lang="bg-BG" sz="4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bg-BG" sz="40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264C3948-B893-4AEB-9D3D-81B6C7762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5227" y="2216304"/>
            <a:ext cx="3004986" cy="4364383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D01E0CE-8F2D-4E77-AE21-808AA6BF3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395" y="231886"/>
            <a:ext cx="1751058" cy="15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6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B05D12AA-CD3D-43F9-B619-93040A82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164" y="-275434"/>
            <a:ext cx="3372523" cy="2530104"/>
          </a:xfrm>
          <a:prstGeom prst="rect">
            <a:avLst/>
          </a:prstGeom>
        </p:spPr>
      </p:pic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CB1BE78D-138D-41D6-A3C3-E8ADD93B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114300"/>
            <a:ext cx="10568440" cy="1562100"/>
          </a:xfrm>
        </p:spPr>
        <p:txBody>
          <a:bodyPr>
            <a:normAutofit/>
          </a:bodyPr>
          <a:lstStyle/>
          <a:p>
            <a:r>
              <a:rPr lang="bg-BG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СЪДЪРЖАНИЕ</a:t>
            </a:r>
            <a:br>
              <a:rPr lang="en-US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bg-BG" sz="3300" dirty="0"/>
          </a:p>
        </p:txBody>
      </p:sp>
      <p:sp>
        <p:nvSpPr>
          <p:cNvPr id="9" name="Контейнер за съдържание 8">
            <a:extLst>
              <a:ext uri="{FF2B5EF4-FFF2-40B4-BE49-F238E27FC236}">
                <a16:creationId xmlns:a16="http://schemas.microsoft.com/office/drawing/2014/main" id="{F22FF9F3-9E32-4D13-9E13-2A196C621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4" y="1676399"/>
            <a:ext cx="9560463" cy="4604657"/>
          </a:xfrm>
        </p:spPr>
        <p:txBody>
          <a:bodyPr numCol="2"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bg-BG" sz="1800" dirty="0">
                <a:solidFill>
                  <a:schemeClr val="tx1"/>
                </a:solidFill>
                <a:cs typeface="Times New Roman" panose="02020603050405020304" pitchFamily="18" charset="0"/>
              </a:rPr>
              <a:t>Преди </a:t>
            </a:r>
            <a:r>
              <a:rPr lang="en-US" sz="1800" b="1" dirty="0">
                <a:solidFill>
                  <a:schemeClr val="tx1"/>
                </a:solidFill>
                <a:cs typeface="Times New Roman" panose="02020603050405020304" pitchFamily="18" charset="0"/>
              </a:rPr>
              <a:t>Cloud </a:t>
            </a:r>
            <a:r>
              <a:rPr lang="bg-BG" sz="1800" dirty="0">
                <a:solidFill>
                  <a:schemeClr val="tx1"/>
                </a:solidFill>
                <a:cs typeface="Times New Roman" panose="02020603050405020304" pitchFamily="18" charset="0"/>
              </a:rPr>
              <a:t>технологиите</a:t>
            </a:r>
            <a:endParaRPr lang="en-GB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On-Premises</a:t>
            </a:r>
            <a:endParaRPr lang="en-US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bg-BG" sz="1600" dirty="0">
                <a:solidFill>
                  <a:schemeClr val="tx1"/>
                </a:solidFill>
                <a:cs typeface="Times New Roman" panose="02020603050405020304" pitchFamily="18" charset="0"/>
              </a:rPr>
              <a:t>Идеята на </a:t>
            </a:r>
            <a:r>
              <a:rPr lang="en-US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Cloud-a?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Cloud </a:t>
            </a:r>
            <a:r>
              <a:rPr lang="bg-BG" sz="1600" dirty="0">
                <a:solidFill>
                  <a:schemeClr val="tx1"/>
                </a:solidFill>
                <a:cs typeface="Times New Roman" panose="02020603050405020304" pitchFamily="18" charset="0"/>
              </a:rPr>
              <a:t>доставчици  </a:t>
            </a:r>
            <a:r>
              <a:rPr lang="bg-BG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endParaRPr lang="en-GB" sz="16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br>
              <a:rPr lang="bg-BG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endParaRPr lang="bg-BG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1800" dirty="0" err="1">
                <a:solidFill>
                  <a:schemeClr val="tx1"/>
                </a:solidFill>
                <a:cs typeface="Times New Roman" panose="02020603050405020304" pitchFamily="18" charset="0"/>
              </a:rPr>
              <a:t>Въведение</a:t>
            </a:r>
            <a:r>
              <a:rPr lang="ru-RU" sz="1800" dirty="0">
                <a:solidFill>
                  <a:schemeClr val="tx1"/>
                </a:solidFill>
                <a:cs typeface="Times New Roman" panose="02020603050405020304" pitchFamily="18" charset="0"/>
              </a:rPr>
              <a:t> за </a:t>
            </a:r>
            <a:r>
              <a:rPr lang="ru-RU" sz="1800" b="1" dirty="0">
                <a:solidFill>
                  <a:schemeClr val="tx1"/>
                </a:solidFill>
                <a:cs typeface="Times New Roman" panose="02020603050405020304" pitchFamily="18" charset="0"/>
              </a:rPr>
              <a:t>AWS</a:t>
            </a:r>
            <a:endParaRPr lang="en-GB" sz="1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ru-RU" sz="1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Какво</a:t>
            </a:r>
            <a:r>
              <a:rPr lang="ru-RU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е</a:t>
            </a:r>
            <a:r>
              <a:rPr lang="ru-RU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 AWS?</a:t>
            </a:r>
            <a:endParaRPr lang="en-GB" sz="16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bg-BG" sz="1600" dirty="0">
                <a:solidFill>
                  <a:schemeClr val="tx1"/>
                </a:solidFill>
                <a:cs typeface="Times New Roman" panose="02020603050405020304" pitchFamily="18" charset="0"/>
              </a:rPr>
              <a:t>Кой използва </a:t>
            </a:r>
            <a:r>
              <a:rPr lang="en-US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AWS?</a:t>
            </a:r>
            <a:endParaRPr lang="en-US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bg-BG" sz="1600" dirty="0">
                <a:solidFill>
                  <a:schemeClr val="tx1"/>
                </a:solidFill>
                <a:cs typeface="Times New Roman" panose="02020603050405020304" pitchFamily="18" charset="0"/>
              </a:rPr>
              <a:t>Появата на </a:t>
            </a:r>
            <a:r>
              <a:rPr lang="en-US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AWS</a:t>
            </a:r>
            <a:endParaRPr lang="en-US" sz="16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buNone/>
            </a:pPr>
            <a:br>
              <a:rPr lang="bg-BG" dirty="0">
                <a:solidFill>
                  <a:schemeClr val="tx1"/>
                </a:solidFill>
                <a:cs typeface="Times New Roman" panose="02020603050405020304" pitchFamily="18" charset="0"/>
              </a:rPr>
            </a:br>
            <a:endParaRPr lang="bg-BG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cs typeface="Times New Roman" panose="02020603050405020304" pitchFamily="18" charset="0"/>
              </a:rPr>
              <a:t>AWS </a:t>
            </a:r>
            <a:r>
              <a:rPr lang="bg-BG" sz="1800" dirty="0">
                <a:solidFill>
                  <a:schemeClr val="tx1"/>
                </a:solidFill>
                <a:cs typeface="Times New Roman" panose="02020603050405020304" pitchFamily="18" charset="0"/>
              </a:rPr>
              <a:t>инфраструктура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GB" sz="1600" b="1" dirty="0">
                <a:solidFill>
                  <a:schemeClr val="tx1"/>
                </a:solidFill>
                <a:cs typeface="Times New Roman" panose="02020603050405020304" pitchFamily="18" charset="0"/>
              </a:rPr>
              <a:t>Region</a:t>
            </a:r>
            <a:r>
              <a:rPr lang="bg-BG" sz="1600" dirty="0">
                <a:solidFill>
                  <a:schemeClr val="tx1"/>
                </a:solidFill>
                <a:cs typeface="Times New Roman" panose="02020603050405020304" pitchFamily="18" charset="0"/>
              </a:rPr>
              <a:t>  и  </a:t>
            </a:r>
            <a:r>
              <a:rPr lang="bg-BG" sz="1600" b="1" dirty="0" err="1">
                <a:effectLst/>
              </a:rPr>
              <a:t>Availability</a:t>
            </a:r>
            <a:r>
              <a:rPr lang="bg-BG" sz="1600" b="1" dirty="0">
                <a:effectLst/>
              </a:rPr>
              <a:t> </a:t>
            </a:r>
            <a:r>
              <a:rPr lang="bg-BG" sz="1600" b="1" dirty="0" err="1">
                <a:effectLst/>
              </a:rPr>
              <a:t>Zones</a:t>
            </a:r>
            <a:endParaRPr lang="en-US" sz="16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bg-BG" sz="1600" b="1" dirty="0" err="1">
                <a:effectLst/>
              </a:rPr>
              <a:t>Edge</a:t>
            </a:r>
            <a:r>
              <a:rPr lang="bg-BG" sz="1600" b="1" dirty="0">
                <a:effectLst/>
              </a:rPr>
              <a:t> </a:t>
            </a:r>
            <a:r>
              <a:rPr lang="bg-BG" sz="1600" b="1" dirty="0" err="1">
                <a:effectLst/>
              </a:rPr>
              <a:t>Locations</a:t>
            </a:r>
            <a:endParaRPr lang="en-GB" sz="16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bg-BG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bg-BG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cs typeface="Times New Roman" panose="02020603050405020304" pitchFamily="18" charset="0"/>
              </a:rPr>
              <a:t>AWS</a:t>
            </a:r>
            <a:r>
              <a:rPr lang="en-US" sz="18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bg-BG" sz="18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cs typeface="Times New Roman" panose="02020603050405020304" pitchFamily="18" charset="0"/>
              </a:rPr>
              <a:t>” </a:t>
            </a:r>
            <a:r>
              <a:rPr lang="bg-BG" sz="1800" dirty="0">
                <a:solidFill>
                  <a:schemeClr val="tx1"/>
                </a:solidFill>
                <a:cs typeface="Times New Roman" panose="02020603050405020304" pitchFamily="18" charset="0"/>
              </a:rPr>
              <a:t>под капака</a:t>
            </a:r>
            <a:r>
              <a:rPr lang="en-US" sz="1800" dirty="0">
                <a:solidFill>
                  <a:schemeClr val="tx1"/>
                </a:solidFill>
                <a:cs typeface="Times New Roman" panose="02020603050405020304" pitchFamily="18" charset="0"/>
              </a:rPr>
              <a:t>”</a:t>
            </a:r>
            <a:endParaRPr lang="bg-BG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bg-BG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bg-BG" sz="1800" dirty="0">
                <a:solidFill>
                  <a:schemeClr val="tx1"/>
                </a:solidFill>
                <a:cs typeface="Times New Roman" panose="02020603050405020304" pitchFamily="18" charset="0"/>
              </a:rPr>
              <a:t>Източници</a:t>
            </a:r>
          </a:p>
          <a:p>
            <a:pPr marL="342900" indent="-342900" algn="just">
              <a:buFont typeface="+mj-lt"/>
              <a:buAutoNum type="arabicPeriod"/>
            </a:pPr>
            <a:endParaRPr lang="bg-BG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bg-BG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67B5CE6B-ACB0-4EDA-A2A6-BDD8B54BB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164" y="4349291"/>
            <a:ext cx="3080994" cy="231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19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F21A623E-1EF8-44B6-89E0-F8FFDF07A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2" t="8398" r="3399" b="3027"/>
          <a:stretch/>
        </p:blipFill>
        <p:spPr>
          <a:xfrm>
            <a:off x="251928" y="196383"/>
            <a:ext cx="6601359" cy="480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9797966C-765F-4098-BDB6-91B9F251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905" y="0"/>
            <a:ext cx="4036339" cy="2774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C373D92B-C1B9-4CA8-A00C-3A5E38A18DF9}"/>
              </a:ext>
            </a:extLst>
          </p:cNvPr>
          <p:cNvSpPr/>
          <p:nvPr/>
        </p:nvSpPr>
        <p:spPr>
          <a:xfrm>
            <a:off x="251927" y="196383"/>
            <a:ext cx="111220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latin typeface="Century Gothic" panose="020B0502020202020204"/>
              </a:rPr>
              <a:t>AWS </a:t>
            </a:r>
            <a:endParaRPr kumimoji="0" lang="bg-BG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2C786725-852F-4715-A4E3-5D216129B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469" y="4160302"/>
            <a:ext cx="5679233" cy="256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16E6EA27-CF68-4577-B0DA-83769E53BEBC}"/>
              </a:ext>
            </a:extLst>
          </p:cNvPr>
          <p:cNvSpPr/>
          <p:nvPr/>
        </p:nvSpPr>
        <p:spPr>
          <a:xfrm>
            <a:off x="6581193" y="3074750"/>
            <a:ext cx="54895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500" b="1" dirty="0">
                <a:ea typeface="Calibri" panose="020F0502020204030204" pitchFamily="34" charset="0"/>
                <a:cs typeface="Times New Roman" panose="02020603050405020304" pitchFamily="18" charset="0"/>
              </a:rPr>
              <a:t>AWS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проектират не само собствени рутери, чипове, сървъри за съхранение и изчислителни сървъри, но и собствена високоскоростна мрежа.</a:t>
            </a:r>
            <a:endParaRPr lang="bg-BG" sz="1500" dirty="0"/>
          </a:p>
        </p:txBody>
      </p:sp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7C093423-BA7E-4E7A-81CC-21165E4DCD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80" t="24490" r="21250" b="44305"/>
          <a:stretch/>
        </p:blipFill>
        <p:spPr>
          <a:xfrm>
            <a:off x="240523" y="4995050"/>
            <a:ext cx="2955163" cy="1540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DAFBB02A-1B10-4A59-B6A4-A705A1A541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86" t="23894" r="22075" b="46415"/>
          <a:stretch/>
        </p:blipFill>
        <p:spPr>
          <a:xfrm>
            <a:off x="3524773" y="4995050"/>
            <a:ext cx="2503441" cy="1540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E28A6F24-8217-428C-B8C1-2B3378CED309}"/>
              </a:ext>
            </a:extLst>
          </p:cNvPr>
          <p:cNvSpPr/>
          <p:nvPr/>
        </p:nvSpPr>
        <p:spPr>
          <a:xfrm>
            <a:off x="3921130" y="6513408"/>
            <a:ext cx="17107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dirty="0">
                <a:cs typeface="Times New Roman" panose="02020603050405020304" pitchFamily="18" charset="0"/>
              </a:rPr>
              <a:t>Compute Server</a:t>
            </a:r>
            <a:endParaRPr lang="bg-BG" sz="1500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7ACD7B87-8B9F-4BF0-A423-DEC9186CA367}"/>
              </a:ext>
            </a:extLst>
          </p:cNvPr>
          <p:cNvSpPr/>
          <p:nvPr/>
        </p:nvSpPr>
        <p:spPr>
          <a:xfrm>
            <a:off x="774795" y="6488668"/>
            <a:ext cx="153920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dirty="0">
                <a:cs typeface="Times New Roman" panose="02020603050405020304" pitchFamily="18" charset="0"/>
              </a:rPr>
              <a:t>Storage Server</a:t>
            </a:r>
            <a:endParaRPr lang="bg-BG" sz="1500" dirty="0"/>
          </a:p>
        </p:txBody>
      </p:sp>
    </p:spTree>
    <p:extLst>
      <p:ext uri="{BB962C8B-B14F-4D97-AF65-F5344CB8AC3E}">
        <p14:creationId xmlns:p14="http://schemas.microsoft.com/office/powerpoint/2010/main" val="3517566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C373D92B-C1B9-4CA8-A00C-3A5E38A18DF9}"/>
              </a:ext>
            </a:extLst>
          </p:cNvPr>
          <p:cNvSpPr/>
          <p:nvPr/>
        </p:nvSpPr>
        <p:spPr>
          <a:xfrm>
            <a:off x="534955" y="174696"/>
            <a:ext cx="111220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latin typeface="Century Gothic" panose="020B0502020202020204"/>
              </a:rPr>
              <a:t>Router</a:t>
            </a:r>
            <a:endParaRPr kumimoji="0" lang="bg-BG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D814BC7-EB49-432C-8252-F1ACF79D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69" y="2671831"/>
            <a:ext cx="6765369" cy="2965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EF3F0014-A164-497F-B3CF-36B08E28003C}"/>
              </a:ext>
            </a:extLst>
          </p:cNvPr>
          <p:cNvSpPr/>
          <p:nvPr/>
        </p:nvSpPr>
        <p:spPr>
          <a:xfrm>
            <a:off x="5672332" y="6530812"/>
            <a:ext cx="63983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b="0" i="0" dirty="0">
              <a:effectLst/>
              <a:latin typeface="Roboto"/>
            </a:endParaRP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9E9345CE-79CA-494D-B4A9-02DD7C69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093" y="174696"/>
            <a:ext cx="1636755" cy="1348807"/>
          </a:xfrm>
          <a:prstGeom prst="rect">
            <a:avLst/>
          </a:prstGeom>
        </p:spPr>
      </p:pic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FDA00745-6724-4B64-89E6-07CFEDEAD437}"/>
              </a:ext>
            </a:extLst>
          </p:cNvPr>
          <p:cNvSpPr/>
          <p:nvPr/>
        </p:nvSpPr>
        <p:spPr>
          <a:xfrm>
            <a:off x="5976518" y="480850"/>
            <a:ext cx="6096000" cy="1809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„Имаме, в една и съща компания. . . дигитални дизайнери, работещи върху (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chipsets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), хардуерни дизайнери, работещи върху NIC (мрежови интерфейсни карти), и разработчици на софтуер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b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bg-BG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sz="1200" i="1" dirty="0"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bg-BG" sz="1200" i="1" dirty="0">
                <a:ea typeface="Calibri" panose="020F0502020204030204" pitchFamily="34" charset="0"/>
                <a:cs typeface="Times New Roman" panose="02020603050405020304" pitchFamily="18" charset="0"/>
              </a:rPr>
              <a:t>Джеймс Хамилтън, вицепрезидент на AWS, по време на изложението на конференцията AWS </a:t>
            </a:r>
            <a:r>
              <a:rPr lang="bg-BG" sz="12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re</a:t>
            </a:r>
            <a:r>
              <a:rPr lang="bg-BG" sz="1200" i="1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bg-BG" sz="12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Invent</a:t>
            </a:r>
            <a:r>
              <a:rPr lang="bg-BG" sz="1200" i="1" dirty="0">
                <a:ea typeface="Calibri" panose="020F0502020204030204" pitchFamily="34" charset="0"/>
                <a:cs typeface="Times New Roman" panose="02020603050405020304" pitchFamily="18" charset="0"/>
              </a:rPr>
              <a:t> през ноември 2016</a:t>
            </a:r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855E38F8-801A-4933-A496-F5B9A0195151}"/>
              </a:ext>
            </a:extLst>
          </p:cNvPr>
          <p:cNvSpPr/>
          <p:nvPr/>
        </p:nvSpPr>
        <p:spPr>
          <a:xfrm>
            <a:off x="1020748" y="5977324"/>
            <a:ext cx="99115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Използвайки свои собствени рутери, AWS заобикалят цялата сложност, високите разходи, ниската надеждност и дългите цикли на разработка, свързани с наличния в търговската мрежа хардуер.</a:t>
            </a:r>
            <a:endParaRPr lang="bg-BG" sz="1500" dirty="0"/>
          </a:p>
        </p:txBody>
      </p:sp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id="{04EA86EC-D05B-444F-B50B-FA64C29175D5}"/>
              </a:ext>
            </a:extLst>
          </p:cNvPr>
          <p:cNvSpPr/>
          <p:nvPr/>
        </p:nvSpPr>
        <p:spPr>
          <a:xfrm>
            <a:off x="350736" y="1218031"/>
            <a:ext cx="45637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За да подобрят работата на мрежата си,  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AWS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използват персонализирани рутери по собствен дизайн и изградени от самите тях. </a:t>
            </a:r>
            <a:b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bg-BG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Маршрутизаторите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работят с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AWS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софтуер</a:t>
            </a:r>
            <a:endParaRPr lang="en-GB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500" dirty="0"/>
              <a:t>Използват </a:t>
            </a:r>
            <a:r>
              <a:rPr lang="en-GB" sz="1500" dirty="0"/>
              <a:t>Broadcom Tomahawk ASIC</a:t>
            </a:r>
            <a:r>
              <a:rPr lang="bg-BG" sz="1500" dirty="0"/>
              <a:t>   </a:t>
            </a:r>
            <a:r>
              <a:rPr lang="en-GB" sz="1500" dirty="0"/>
              <a:t> (Application-Specific Integrated Circuit)   </a:t>
            </a:r>
            <a:r>
              <a:rPr lang="bg-BG" sz="1500" dirty="0"/>
              <a:t>               </a:t>
            </a:r>
            <a:r>
              <a:rPr lang="en-GB" sz="1500" dirty="0"/>
              <a:t> </a:t>
            </a:r>
            <a:r>
              <a:rPr lang="en-GB" sz="1500" dirty="0" err="1"/>
              <a:t>със</a:t>
            </a:r>
            <a:r>
              <a:rPr lang="en-GB" sz="1500" dirty="0"/>
              <a:t> 7 </a:t>
            </a:r>
            <a:r>
              <a:rPr lang="en-GB" sz="1500" dirty="0" err="1"/>
              <a:t>мил</a:t>
            </a:r>
            <a:r>
              <a:rPr lang="bg-BG" sz="1500" dirty="0"/>
              <a:t>.</a:t>
            </a:r>
            <a:r>
              <a:rPr lang="en-GB" sz="1500" dirty="0"/>
              <a:t> </a:t>
            </a:r>
            <a:r>
              <a:rPr lang="en-GB" sz="1500" dirty="0" err="1"/>
              <a:t>транзистора</a:t>
            </a:r>
            <a:endParaRPr lang="bg-BG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sz="1500" dirty="0"/>
          </a:p>
        </p:txBody>
      </p:sp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39EEFB1F-B570-496D-B0AC-C74B39ECB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84" y="3996199"/>
            <a:ext cx="2508165" cy="1641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257E6437-7634-4700-BE34-DD9B059CE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766" y="3805004"/>
            <a:ext cx="2342586" cy="183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289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C373D92B-C1B9-4CA8-A00C-3A5E38A18DF9}"/>
              </a:ext>
            </a:extLst>
          </p:cNvPr>
          <p:cNvSpPr/>
          <p:nvPr/>
        </p:nvSpPr>
        <p:spPr>
          <a:xfrm>
            <a:off x="183501" y="212389"/>
            <a:ext cx="335280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latin typeface="Century Gothic" panose="020B0502020202020204"/>
              </a:rPr>
              <a:t>Load  Balancer</a:t>
            </a:r>
            <a:endParaRPr kumimoji="0" lang="bg-BG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EF3F0014-A164-497F-B3CF-36B08E28003C}"/>
              </a:ext>
            </a:extLst>
          </p:cNvPr>
          <p:cNvSpPr/>
          <p:nvPr/>
        </p:nvSpPr>
        <p:spPr>
          <a:xfrm>
            <a:off x="5672332" y="6530812"/>
            <a:ext cx="639837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454543BF-A8BA-4B69-BE66-0E7D90EE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14" y="304376"/>
            <a:ext cx="1646055" cy="1279551"/>
          </a:xfrm>
          <a:prstGeom prst="rect">
            <a:avLst/>
          </a:prstGeom>
        </p:spPr>
      </p:pic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8F73486D-BC03-4D9F-964C-963C78C4EA6E}"/>
              </a:ext>
            </a:extLst>
          </p:cNvPr>
          <p:cNvSpPr/>
          <p:nvPr/>
        </p:nvSpPr>
        <p:spPr>
          <a:xfrm>
            <a:off x="308107" y="1717313"/>
            <a:ext cx="5296326" cy="141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Балансирането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 мрежовото 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натоварване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е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от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ключово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значение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за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безпроблемната работа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надеждността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мащабируемостта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глобалната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инфраструктура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AWS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bg-BG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594A9AB5-21B1-49F6-B619-5AC002F04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751" y="120013"/>
            <a:ext cx="2811958" cy="927131"/>
          </a:xfrm>
          <a:prstGeom prst="rect">
            <a:avLst/>
          </a:prstGeom>
        </p:spPr>
      </p:pic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C9EF7562-87A9-4CC7-AA9E-A20F1D035B22}"/>
              </a:ext>
            </a:extLst>
          </p:cNvPr>
          <p:cNvSpPr/>
          <p:nvPr/>
        </p:nvSpPr>
        <p:spPr>
          <a:xfrm>
            <a:off x="6780374" y="267687"/>
            <a:ext cx="343644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3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latin typeface="Century Gothic" panose="020B0502020202020204"/>
              </a:rPr>
              <a:t>Silicon</a:t>
            </a:r>
            <a:endParaRPr kumimoji="0" lang="bg-BG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Правоъгълник 16">
            <a:extLst>
              <a:ext uri="{FF2B5EF4-FFF2-40B4-BE49-F238E27FC236}">
                <a16:creationId xmlns:a16="http://schemas.microsoft.com/office/drawing/2014/main" id="{259DEE8A-5F35-48B2-B95E-3B0E7BEE5801}"/>
              </a:ext>
            </a:extLst>
          </p:cNvPr>
          <p:cNvSpPr/>
          <p:nvPr/>
        </p:nvSpPr>
        <p:spPr>
          <a:xfrm>
            <a:off x="6370384" y="1289059"/>
            <a:ext cx="5296325" cy="1904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AWS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произвежда свои собствени персонализирани </a:t>
            </a:r>
            <a:r>
              <a:rPr lang="bg-BG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чипсети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, които носят името „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Annapurna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abs“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През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януари 2015, 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Amazon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купиха израелския производител на чипове </a:t>
            </a:r>
            <a:r>
              <a:rPr lang="en-GB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Annapnurna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 за 350 мил. долара.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b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bg-BG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1146CAB6-5E8B-4BF0-91EB-C57F7002E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54" y="3014583"/>
            <a:ext cx="8777193" cy="3723404"/>
          </a:xfrm>
          <a:prstGeom prst="rect">
            <a:avLst/>
          </a:prstGeom>
        </p:spPr>
      </p:pic>
      <p:pic>
        <p:nvPicPr>
          <p:cNvPr id="1028" name="Picture 4" descr="Annapurna Labs AL324 Arm CPU | ServeTheHome">
            <a:extLst>
              <a:ext uri="{FF2B5EF4-FFF2-40B4-BE49-F238E27FC236}">
                <a16:creationId xmlns:a16="http://schemas.microsoft.com/office/drawing/2014/main" id="{DD938BF2-D480-4596-B85D-63CAE7E3B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671" y="4935894"/>
            <a:ext cx="1857150" cy="17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napurna Labs | LinkedIn">
            <a:extLst>
              <a:ext uri="{FF2B5EF4-FFF2-40B4-BE49-F238E27FC236}">
                <a16:creationId xmlns:a16="http://schemas.microsoft.com/office/drawing/2014/main" id="{78650631-13F0-40F0-BD7C-799C1926D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671" y="2875271"/>
            <a:ext cx="1857150" cy="185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p-max-1">
            <a:extLst>
              <a:ext uri="{FF2B5EF4-FFF2-40B4-BE49-F238E27FC236}">
                <a16:creationId xmlns:a16="http://schemas.microsoft.com/office/drawing/2014/main" id="{F1043F60-73EB-4517-B9FD-102110D50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55" y="738163"/>
            <a:ext cx="2533390" cy="12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51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C373D92B-C1B9-4CA8-A00C-3A5E38A18DF9}"/>
              </a:ext>
            </a:extLst>
          </p:cNvPr>
          <p:cNvSpPr/>
          <p:nvPr/>
        </p:nvSpPr>
        <p:spPr>
          <a:xfrm>
            <a:off x="1247359" y="2745676"/>
            <a:ext cx="111220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БЛАГОДАРЯ  ЗА  ВНИМАВИЕТО !</a:t>
            </a:r>
            <a:endParaRPr lang="bg-BG" sz="4800" dirty="0"/>
          </a:p>
        </p:txBody>
      </p:sp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7F299CE3-8AF9-4192-A9A6-0FD3097B9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8" y="5081437"/>
            <a:ext cx="2415293" cy="1530143"/>
          </a:xfrm>
          <a:prstGeom prst="rect">
            <a:avLst/>
          </a:prstGeom>
        </p:spPr>
      </p:pic>
      <p:pic>
        <p:nvPicPr>
          <p:cNvPr id="29" name="Картина 28">
            <a:extLst>
              <a:ext uri="{FF2B5EF4-FFF2-40B4-BE49-F238E27FC236}">
                <a16:creationId xmlns:a16="http://schemas.microsoft.com/office/drawing/2014/main" id="{BA54829F-6D16-4CE0-8CD0-10D2CF65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60" y="256862"/>
            <a:ext cx="1294598" cy="1294191"/>
          </a:xfrm>
          <a:prstGeom prst="rect">
            <a:avLst/>
          </a:prstGeom>
        </p:spPr>
      </p:pic>
      <p:pic>
        <p:nvPicPr>
          <p:cNvPr id="30" name="Картина 29">
            <a:extLst>
              <a:ext uri="{FF2B5EF4-FFF2-40B4-BE49-F238E27FC236}">
                <a16:creationId xmlns:a16="http://schemas.microsoft.com/office/drawing/2014/main" id="{0AA04417-3CB5-4AEA-8B00-B8676CE4C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359" y="903958"/>
            <a:ext cx="1641570" cy="649107"/>
          </a:xfrm>
          <a:prstGeom prst="rect">
            <a:avLst/>
          </a:prstGeom>
        </p:spPr>
      </p:pic>
      <p:pic>
        <p:nvPicPr>
          <p:cNvPr id="37" name="Картина 36">
            <a:extLst>
              <a:ext uri="{FF2B5EF4-FFF2-40B4-BE49-F238E27FC236}">
                <a16:creationId xmlns:a16="http://schemas.microsoft.com/office/drawing/2014/main" id="{4B5EF6DE-22E8-4C95-841D-3CDBFD6D2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710" y="4832718"/>
            <a:ext cx="691223" cy="698824"/>
          </a:xfrm>
          <a:prstGeom prst="rect">
            <a:avLst/>
          </a:prstGeom>
        </p:spPr>
      </p:pic>
      <p:pic>
        <p:nvPicPr>
          <p:cNvPr id="38" name="Картина 37">
            <a:extLst>
              <a:ext uri="{FF2B5EF4-FFF2-40B4-BE49-F238E27FC236}">
                <a16:creationId xmlns:a16="http://schemas.microsoft.com/office/drawing/2014/main" id="{9BED1FAB-412B-4586-8E13-6C1D91E5B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263" y="4491704"/>
            <a:ext cx="1017341" cy="925450"/>
          </a:xfrm>
          <a:prstGeom prst="rect">
            <a:avLst/>
          </a:prstGeom>
        </p:spPr>
      </p:pic>
      <p:pic>
        <p:nvPicPr>
          <p:cNvPr id="39" name="Картина 38">
            <a:extLst>
              <a:ext uri="{FF2B5EF4-FFF2-40B4-BE49-F238E27FC236}">
                <a16:creationId xmlns:a16="http://schemas.microsoft.com/office/drawing/2014/main" id="{B4158C39-F1AD-4CF7-B523-1B261F45C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2656" y="5246957"/>
            <a:ext cx="569170" cy="569170"/>
          </a:xfrm>
          <a:prstGeom prst="rect">
            <a:avLst/>
          </a:prstGeom>
        </p:spPr>
      </p:pic>
      <p:pic>
        <p:nvPicPr>
          <p:cNvPr id="40" name="Картина 39">
            <a:extLst>
              <a:ext uri="{FF2B5EF4-FFF2-40B4-BE49-F238E27FC236}">
                <a16:creationId xmlns:a16="http://schemas.microsoft.com/office/drawing/2014/main" id="{7EAAB11B-82A7-4C5A-B4DB-CF436247B4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1372" y="5620614"/>
            <a:ext cx="370454" cy="421558"/>
          </a:xfrm>
          <a:prstGeom prst="rect">
            <a:avLst/>
          </a:prstGeom>
        </p:spPr>
      </p:pic>
      <p:pic>
        <p:nvPicPr>
          <p:cNvPr id="41" name="Картина 40">
            <a:extLst>
              <a:ext uri="{FF2B5EF4-FFF2-40B4-BE49-F238E27FC236}">
                <a16:creationId xmlns:a16="http://schemas.microsoft.com/office/drawing/2014/main" id="{CACA7FAB-779F-4B50-A299-F2C521780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739" y="1229301"/>
            <a:ext cx="396379" cy="396379"/>
          </a:xfrm>
          <a:prstGeom prst="rect">
            <a:avLst/>
          </a:prstGeom>
        </p:spPr>
      </p:pic>
      <p:pic>
        <p:nvPicPr>
          <p:cNvPr id="42" name="Картина 41">
            <a:extLst>
              <a:ext uri="{FF2B5EF4-FFF2-40B4-BE49-F238E27FC236}">
                <a16:creationId xmlns:a16="http://schemas.microsoft.com/office/drawing/2014/main" id="{3033AC0D-F1E2-4179-9183-83FCB4EE9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3885" y="4405812"/>
            <a:ext cx="340572" cy="328679"/>
          </a:xfrm>
          <a:prstGeom prst="rect">
            <a:avLst/>
          </a:prstGeom>
        </p:spPr>
      </p:pic>
      <p:pic>
        <p:nvPicPr>
          <p:cNvPr id="43" name="Картина 42">
            <a:extLst>
              <a:ext uri="{FF2B5EF4-FFF2-40B4-BE49-F238E27FC236}">
                <a16:creationId xmlns:a16="http://schemas.microsoft.com/office/drawing/2014/main" id="{A0004566-835E-4EC7-B778-D752AB4C87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3858" y="902029"/>
            <a:ext cx="1157789" cy="3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02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C373D92B-C1B9-4CA8-A00C-3A5E38A18DF9}"/>
              </a:ext>
            </a:extLst>
          </p:cNvPr>
          <p:cNvSpPr/>
          <p:nvPr/>
        </p:nvSpPr>
        <p:spPr>
          <a:xfrm>
            <a:off x="251927" y="196383"/>
            <a:ext cx="111220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Източници:</a:t>
            </a:r>
            <a:endParaRPr kumimoji="0" lang="bg-BG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8" name="Картина 27">
            <a:extLst>
              <a:ext uri="{FF2B5EF4-FFF2-40B4-BE49-F238E27FC236}">
                <a16:creationId xmlns:a16="http://schemas.microsoft.com/office/drawing/2014/main" id="{AED01263-0659-4DFD-AC6B-7DFD26BDB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853" y="4465734"/>
            <a:ext cx="2175233" cy="2121238"/>
          </a:xfrm>
          <a:prstGeom prst="rect">
            <a:avLst/>
          </a:prstGeom>
        </p:spPr>
      </p:pic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C8C71BAA-1539-40B1-97CF-C8242C8813D7}"/>
              </a:ext>
            </a:extLst>
          </p:cNvPr>
          <p:cNvSpPr/>
          <p:nvPr/>
        </p:nvSpPr>
        <p:spPr>
          <a:xfrm>
            <a:off x="368914" y="1270783"/>
            <a:ext cx="11122088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u="sng" dirty="0"/>
              <a:t>Books:</a:t>
            </a:r>
            <a:br>
              <a:rPr lang="en-US" sz="1500" u="sng" dirty="0"/>
            </a:br>
            <a:endParaRPr lang="en-US" sz="15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Amazon Web Services For Dummies by Bernard Golden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Amazon Web Services in Action by Andreas Wittig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Learn AWS Serverless Computing: A beginner's guide to using AWS Lambda, Amazon API Gateway, and services from Amazon Web Services by Scott Patterson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r>
              <a:rPr lang="en-US" sz="1500" u="sng" dirty="0"/>
              <a:t>Links:</a:t>
            </a:r>
            <a:br>
              <a:rPr lang="en-US" sz="1500" u="sng" dirty="0"/>
            </a:br>
            <a:endParaRPr lang="en-US" sz="15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hlinkClick r:id="rId3"/>
              </a:rPr>
              <a:t>https://aws.amazon.com/</a:t>
            </a:r>
            <a:endParaRPr lang="bg-BG" sz="1500" dirty="0">
              <a:hlinkClick r:id="rId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>
                <a:hlinkClick r:id="rId3"/>
              </a:rPr>
              <a:t>https://perspectives.mvdirona.com/</a:t>
            </a:r>
            <a:endParaRPr lang="bg-BG" sz="1500" dirty="0">
              <a:hlinkClick r:id="rId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>
                <a:hlinkClick r:id="rId3"/>
              </a:rPr>
              <a:t>https://www.infrastructure.aws/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bg-BG" sz="1500" dirty="0">
                <a:hlinkClick r:id="rId3"/>
              </a:rPr>
              <a:t>https://www.youtube.com/watch?v=AyOAjFNPAbA&amp;feature=emb_title</a:t>
            </a:r>
            <a:endParaRPr lang="bg-BG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>
                <a:hlinkClick r:id="rId4"/>
              </a:rPr>
              <a:t>https://www.youtube.com/watch?v=k1RI5locZE4</a:t>
            </a:r>
            <a:endParaRPr lang="bg-BG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 dirty="0">
                <a:hlinkClick r:id="rId5"/>
              </a:rPr>
              <a:t>https://www.gangboard.com/blog/what-is-aws#popular</a:t>
            </a:r>
            <a:endParaRPr lang="bg-BG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500" dirty="0"/>
          </a:p>
        </p:txBody>
      </p:sp>
      <p:sp>
        <p:nvSpPr>
          <p:cNvPr id="3" name="Правоъгълник 2">
            <a:extLst>
              <a:ext uri="{FF2B5EF4-FFF2-40B4-BE49-F238E27FC236}">
                <a16:creationId xmlns:a16="http://schemas.microsoft.com/office/drawing/2014/main" id="{8FC8984E-2480-485A-A4AF-892B56E722EA}"/>
              </a:ext>
            </a:extLst>
          </p:cNvPr>
          <p:cNvSpPr/>
          <p:nvPr/>
        </p:nvSpPr>
        <p:spPr>
          <a:xfrm>
            <a:off x="-397672" y="6223168"/>
            <a:ext cx="298511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bg-BG" sz="1500" dirty="0"/>
              <a:t>Десислава  Милушева </a:t>
            </a:r>
          </a:p>
          <a:p>
            <a:pPr lvl="1"/>
            <a:r>
              <a:rPr lang="bg-BG" sz="1500" dirty="0"/>
              <a:t>ф.н.   471219007</a:t>
            </a:r>
            <a:br>
              <a:rPr lang="bg-BG" sz="1500" dirty="0"/>
            </a:br>
            <a:endParaRPr lang="bg-BG" sz="1500" dirty="0"/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F65D0F14-473F-430A-B9DA-82AA41528CFB}"/>
              </a:ext>
            </a:extLst>
          </p:cNvPr>
          <p:cNvSpPr/>
          <p:nvPr/>
        </p:nvSpPr>
        <p:spPr>
          <a:xfrm>
            <a:off x="2408157" y="6223168"/>
            <a:ext cx="27871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bg-BG" sz="1500" dirty="0"/>
              <a:t>ФПМИ,  ИСН</a:t>
            </a:r>
          </a:p>
          <a:p>
            <a:pPr lvl="1"/>
            <a:r>
              <a:rPr lang="bg-BG" sz="1500" dirty="0"/>
              <a:t>2 курс,  77 група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654055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3">
            <a:extLst>
              <a:ext uri="{FF2B5EF4-FFF2-40B4-BE49-F238E27FC236}">
                <a16:creationId xmlns:a16="http://schemas.microsoft.com/office/drawing/2014/main" id="{BF358135-374D-434F-BBD3-24B351F0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784" y="2836201"/>
            <a:ext cx="7990429" cy="1656290"/>
          </a:xfrm>
        </p:spPr>
        <p:txBody>
          <a:bodyPr>
            <a:noAutofit/>
          </a:bodyPr>
          <a:lstStyle/>
          <a:p>
            <a:r>
              <a:rPr lang="bg-BG" sz="40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ПРЕДИ  </a:t>
            </a:r>
            <a:r>
              <a:rPr lang="en-GB" sz="40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CLOUD </a:t>
            </a:r>
            <a:r>
              <a:rPr lang="bg-BG" sz="40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lt"/>
              </a:rPr>
              <a:t> ТЕХНОЛОГИИТЕ</a:t>
            </a:r>
            <a:br>
              <a:rPr lang="bg-BG" sz="4000" cap="none" dirty="0">
                <a:solidFill>
                  <a:prstClr val="black"/>
                </a:solidFill>
                <a:latin typeface="+mn-lt"/>
              </a:rPr>
            </a:br>
            <a:br>
              <a:rPr lang="bg-BG" sz="4000" cap="none" dirty="0">
                <a:solidFill>
                  <a:prstClr val="black"/>
                </a:solidFill>
                <a:latin typeface="+mn-lt"/>
              </a:rPr>
            </a:br>
            <a:endParaRPr lang="bg-BG" sz="4000" cap="none" dirty="0">
              <a:latin typeface="+mn-lt"/>
            </a:endParaRPr>
          </a:p>
        </p:txBody>
      </p:sp>
      <p:pic>
        <p:nvPicPr>
          <p:cNvPr id="15" name="Картина 14">
            <a:extLst>
              <a:ext uri="{FF2B5EF4-FFF2-40B4-BE49-F238E27FC236}">
                <a16:creationId xmlns:a16="http://schemas.microsoft.com/office/drawing/2014/main" id="{D81D7757-DF11-4CAA-815B-1B9E0E568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6" y="4492491"/>
            <a:ext cx="3445337" cy="2457336"/>
          </a:xfrm>
          <a:prstGeom prst="rect">
            <a:avLst/>
          </a:prstGeom>
        </p:spPr>
      </p:pic>
      <p:pic>
        <p:nvPicPr>
          <p:cNvPr id="23" name="Картина 22">
            <a:extLst>
              <a:ext uri="{FF2B5EF4-FFF2-40B4-BE49-F238E27FC236}">
                <a16:creationId xmlns:a16="http://schemas.microsoft.com/office/drawing/2014/main" id="{6EA7BEEB-870F-47E3-AC58-724181936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14" y="320750"/>
            <a:ext cx="3245304" cy="231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7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6031E53-13B6-4162-B821-AA43BADD8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2" y="358704"/>
            <a:ext cx="9905998" cy="838200"/>
          </a:xfrm>
        </p:spPr>
        <p:txBody>
          <a:bodyPr>
            <a:noAutofit/>
          </a:bodyPr>
          <a:lstStyle/>
          <a:p>
            <a:r>
              <a:rPr lang="en-GB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On</a:t>
            </a:r>
            <a:r>
              <a:rPr lang="bg-BG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</a:t>
            </a:r>
            <a:r>
              <a:rPr lang="en-GB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Premises</a:t>
            </a:r>
            <a:br>
              <a:rPr lang="en-US" sz="3300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bg-BG" sz="3300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5AE0F255-43F7-4E10-B4F4-5D3E13602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83" y="148581"/>
            <a:ext cx="3809999" cy="3809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E4DE0E3F-9DC9-4C65-97BD-7C9E84FF1638}"/>
              </a:ext>
            </a:extLst>
          </p:cNvPr>
          <p:cNvSpPr txBox="1"/>
          <p:nvPr/>
        </p:nvSpPr>
        <p:spPr>
          <a:xfrm>
            <a:off x="794658" y="1407027"/>
            <a:ext cx="67926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/>
              <a:t>Закупуването, управлението и настройването на вашите сървъри би било скъпо.</a:t>
            </a:r>
          </a:p>
          <a:p>
            <a:pPr algn="ctr"/>
            <a:br>
              <a:rPr lang="bg-BG" sz="1600" dirty="0"/>
            </a:br>
            <a:endParaRPr lang="bg-BG" sz="1600" dirty="0"/>
          </a:p>
          <a:p>
            <a:endParaRPr lang="bg-BG" sz="1600" dirty="0"/>
          </a:p>
        </p:txBody>
      </p:sp>
      <p:pic>
        <p:nvPicPr>
          <p:cNvPr id="20" name="Картина 19">
            <a:extLst>
              <a:ext uri="{FF2B5EF4-FFF2-40B4-BE49-F238E27FC236}">
                <a16:creationId xmlns:a16="http://schemas.microsoft.com/office/drawing/2014/main" id="{7C77DECD-D742-4115-AAF2-CD404AC4A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39" y="4914792"/>
            <a:ext cx="3378843" cy="1828799"/>
          </a:xfrm>
          <a:prstGeom prst="rect">
            <a:avLst/>
          </a:prstGeom>
        </p:spPr>
      </p:pic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92B16E63-F148-4A1F-AE75-80D82B2BD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8" y="2843961"/>
            <a:ext cx="9018743" cy="3506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281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6031E53-13B6-4162-B821-AA43BADD8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73" y="326368"/>
            <a:ext cx="9905998" cy="838200"/>
          </a:xfrm>
        </p:spPr>
        <p:txBody>
          <a:bodyPr>
            <a:noAutofit/>
          </a:bodyPr>
          <a:lstStyle/>
          <a:p>
            <a:r>
              <a:rPr lang="en-GB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On</a:t>
            </a:r>
            <a:r>
              <a:rPr lang="bg-BG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</a:t>
            </a:r>
            <a:r>
              <a:rPr lang="en-GB" sz="33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Premises</a:t>
            </a:r>
            <a:br>
              <a:rPr lang="en-US" sz="3300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bg-BG" sz="3300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E4DE0E3F-9DC9-4C65-97BD-7C9E84FF1638}"/>
              </a:ext>
            </a:extLst>
          </p:cNvPr>
          <p:cNvSpPr txBox="1"/>
          <p:nvPr/>
        </p:nvSpPr>
        <p:spPr>
          <a:xfrm>
            <a:off x="170084" y="1026387"/>
            <a:ext cx="4758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bg-B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bg-B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Можете ли да предвидите какви ресурси ще са ви необходими  утре 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172891D1-0EA3-43BE-B478-FA1F4F5F4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8" y="3058887"/>
            <a:ext cx="4796274" cy="359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72CA086-028A-4D69-90B4-7BE8C9261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57" y="172131"/>
            <a:ext cx="6913059" cy="3681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AF8B26DF-9006-4D9B-B9B6-CE22DC41E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27" y="4007780"/>
            <a:ext cx="4385388" cy="255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46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27093D6C-2D58-4C12-9429-78A700FEDEA8}"/>
              </a:ext>
            </a:extLst>
          </p:cNvPr>
          <p:cNvSpPr/>
          <p:nvPr/>
        </p:nvSpPr>
        <p:spPr>
          <a:xfrm>
            <a:off x="370114" y="258886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ИДЕЯТА  НА  </a:t>
            </a:r>
            <a:r>
              <a:rPr kumimoji="0" lang="en-GB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CLOUD</a:t>
            </a:r>
            <a:r>
              <a:rPr kumimoji="0" lang="bg-BG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-а</a:t>
            </a:r>
            <a:br>
              <a:rPr kumimoji="0" lang="bg-BG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br>
              <a:rPr kumimoji="0" lang="bg-BG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bg-BG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6ED70FFB-B791-4AD7-A362-37D5B77E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" y="4291247"/>
            <a:ext cx="5513674" cy="2307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21980040-EA3D-43E0-B635-1FB0EDD02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587" y="258886"/>
            <a:ext cx="4806102" cy="3880956"/>
          </a:xfrm>
          <a:prstGeom prst="rect">
            <a:avLst/>
          </a:prstGeom>
        </p:spPr>
      </p:pic>
      <p:sp>
        <p:nvSpPr>
          <p:cNvPr id="18" name="Правоъгълник 17">
            <a:extLst>
              <a:ext uri="{FF2B5EF4-FFF2-40B4-BE49-F238E27FC236}">
                <a16:creationId xmlns:a16="http://schemas.microsoft.com/office/drawing/2014/main" id="{FCBBB0FB-E50D-4735-A397-C63CAD9AF20C}"/>
              </a:ext>
            </a:extLst>
          </p:cNvPr>
          <p:cNvSpPr/>
          <p:nvPr/>
        </p:nvSpPr>
        <p:spPr>
          <a:xfrm>
            <a:off x="250311" y="1604950"/>
            <a:ext cx="62158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sz="16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Cloud</a:t>
            </a:r>
            <a:r>
              <a:rPr lang="bg-BG" sz="1600" dirty="0">
                <a:ea typeface="Calibri" panose="020F0502020204030204" pitchFamily="34" charset="0"/>
                <a:cs typeface="Times New Roman" panose="02020603050405020304" pitchFamily="18" charset="0"/>
              </a:rPr>
              <a:t>-а е инфраструктура, която се състои от множество от сървъри, намиращи се в 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bg-BG" sz="1600" dirty="0">
                <a:ea typeface="Calibri" panose="020F0502020204030204" pitchFamily="34" charset="0"/>
                <a:cs typeface="Times New Roman" panose="02020603050405020304" pitchFamily="18" charset="0"/>
              </a:rPr>
              <a:t>центрове по света. </a:t>
            </a:r>
          </a:p>
          <a:p>
            <a:pPr algn="just"/>
            <a:endParaRPr lang="bg-BG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bg-BG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bg-BG" sz="1600" dirty="0">
                <a:ea typeface="Calibri" panose="020F0502020204030204" pitchFamily="34" charset="0"/>
                <a:cs typeface="Times New Roman" panose="02020603050405020304" pitchFamily="18" charset="0"/>
              </a:rPr>
              <a:t>Управляват се софтуерно, така че да предоставят на потребителите си различни услуги, при поискване.</a:t>
            </a:r>
            <a:endParaRPr lang="bg-BG" sz="1600" dirty="0"/>
          </a:p>
        </p:txBody>
      </p:sp>
      <p:pic>
        <p:nvPicPr>
          <p:cNvPr id="22" name="Картина 21">
            <a:extLst>
              <a:ext uri="{FF2B5EF4-FFF2-40B4-BE49-F238E27FC236}">
                <a16:creationId xmlns:a16="http://schemas.microsoft.com/office/drawing/2014/main" id="{C3E959AF-2B00-4194-B3A0-A99F4BA8B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257" y="4478214"/>
            <a:ext cx="3635828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27093D6C-2D58-4C12-9429-78A700FEDEA8}"/>
              </a:ext>
            </a:extLst>
          </p:cNvPr>
          <p:cNvSpPr/>
          <p:nvPr/>
        </p:nvSpPr>
        <p:spPr>
          <a:xfrm>
            <a:off x="370114" y="258886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ИДЕЯТА  НА  </a:t>
            </a:r>
            <a:r>
              <a:rPr kumimoji="0" lang="en-GB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CLOUD</a:t>
            </a:r>
            <a:r>
              <a:rPr kumimoji="0" lang="bg-BG" sz="3300" b="1" i="0" u="none" strike="noStrike" kern="1200" cap="none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rgbClr val="E9A039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-а</a:t>
            </a:r>
            <a:br>
              <a:rPr kumimoji="0" lang="bg-BG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br>
              <a:rPr kumimoji="0" lang="bg-BG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bg-BG" sz="3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Правоъгълник 17">
            <a:extLst>
              <a:ext uri="{FF2B5EF4-FFF2-40B4-BE49-F238E27FC236}">
                <a16:creationId xmlns:a16="http://schemas.microsoft.com/office/drawing/2014/main" id="{FCBBB0FB-E50D-4735-A397-C63CAD9AF20C}"/>
              </a:ext>
            </a:extLst>
          </p:cNvPr>
          <p:cNvSpPr/>
          <p:nvPr/>
        </p:nvSpPr>
        <p:spPr>
          <a:xfrm>
            <a:off x="250312" y="1262504"/>
            <a:ext cx="85888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1600" dirty="0"/>
              <a:t>Плащаш само това, което използваш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1600" dirty="0"/>
              <a:t>Можеш по всяко време да поискаш допълнителни ресурси</a:t>
            </a:r>
            <a:br>
              <a:rPr lang="bg-BG" sz="1600" dirty="0"/>
            </a:br>
            <a:endParaRPr lang="bg-BG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1600" dirty="0"/>
              <a:t>Достъп до данните в </a:t>
            </a:r>
            <a:r>
              <a:rPr lang="bg-BG" sz="1600" b="1" dirty="0" err="1"/>
              <a:t>Cloud</a:t>
            </a:r>
            <a:r>
              <a:rPr lang="bg-BG" sz="1600" dirty="0"/>
              <a:t>-a  -  праз Интернет, от всяка точка на света</a:t>
            </a:r>
          </a:p>
          <a:p>
            <a:pPr lvl="0"/>
            <a:endParaRPr kumimoji="0" lang="bg-BG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CA3E7B95-2A1D-4661-BEE1-A1CBA9397532}"/>
              </a:ext>
            </a:extLst>
          </p:cNvPr>
          <p:cNvSpPr/>
          <p:nvPr/>
        </p:nvSpPr>
        <p:spPr>
          <a:xfrm>
            <a:off x="250312" y="221661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bg-BG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01D848A-9444-424C-89B2-8652D65DC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209091"/>
            <a:ext cx="4484915" cy="3363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F3D5FBB9-E131-465C-AE2E-EBC91E304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13" y="762254"/>
            <a:ext cx="2643173" cy="161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D3600709-FE98-4C10-9664-6DF5091F2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" y="3297284"/>
            <a:ext cx="5505031" cy="3275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3806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BA6C9FBB-59A0-4F5D-8CD9-B96A69B34126}"/>
              </a:ext>
            </a:extLst>
          </p:cNvPr>
          <p:cNvSpPr/>
          <p:nvPr/>
        </p:nvSpPr>
        <p:spPr>
          <a:xfrm>
            <a:off x="315686" y="258886"/>
            <a:ext cx="72390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3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CLOUD</a:t>
            </a:r>
            <a:r>
              <a:rPr lang="bg-BG" sz="33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ДОСТАВЧИЦИ</a:t>
            </a:r>
            <a:br>
              <a:rPr lang="bg-BG" sz="3300" dirty="0">
                <a:solidFill>
                  <a:prstClr val="black"/>
                </a:solidFill>
              </a:rPr>
            </a:br>
            <a:br>
              <a:rPr lang="bg-BG" sz="3300" dirty="0">
                <a:solidFill>
                  <a:prstClr val="black"/>
                </a:solidFill>
              </a:rPr>
            </a:br>
            <a:endParaRPr lang="bg-BG" sz="3300" dirty="0"/>
          </a:p>
        </p:txBody>
      </p:sp>
      <p:pic>
        <p:nvPicPr>
          <p:cNvPr id="2050" name="Picture 2" descr="Rackspace - ACGI Knowledge Days 2020">
            <a:extLst>
              <a:ext uri="{FF2B5EF4-FFF2-40B4-BE49-F238E27FC236}">
                <a16:creationId xmlns:a16="http://schemas.microsoft.com/office/drawing/2014/main" id="{965FC989-E055-438D-8D84-D4ABC942F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49" y="5918316"/>
            <a:ext cx="2069753" cy="45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mware Cloud Logo Png, Transparent Png , Transparent Png Image - PNGitem">
            <a:extLst>
              <a:ext uri="{FF2B5EF4-FFF2-40B4-BE49-F238E27FC236}">
                <a16:creationId xmlns:a16="http://schemas.microsoft.com/office/drawing/2014/main" id="{F7EAF469-1693-4852-B7D0-DB22AAA4D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754" y="6058007"/>
            <a:ext cx="1630445" cy="4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igitalOcean - Wikipedia">
            <a:extLst>
              <a:ext uri="{FF2B5EF4-FFF2-40B4-BE49-F238E27FC236}">
                <a16:creationId xmlns:a16="http://schemas.microsoft.com/office/drawing/2014/main" id="{F1BBC526-6287-4F9F-813B-7D3FB45D0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095" y="1874713"/>
            <a:ext cx="1119166" cy="111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pcoder Cognitive Community">
            <a:extLst>
              <a:ext uri="{FF2B5EF4-FFF2-40B4-BE49-F238E27FC236}">
                <a16:creationId xmlns:a16="http://schemas.microsoft.com/office/drawing/2014/main" id="{22DD6835-D1C4-4DFD-A23E-D333BD6E3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31" y="487867"/>
            <a:ext cx="2486695" cy="57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amzon vs microsoft – 3 - Mildaintrainings">
            <a:extLst>
              <a:ext uri="{FF2B5EF4-FFF2-40B4-BE49-F238E27FC236}">
                <a16:creationId xmlns:a16="http://schemas.microsoft.com/office/drawing/2014/main" id="{0988EC5C-7046-4BCF-8C62-C938944E4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" t="22804" r="71572" b="46830"/>
          <a:stretch/>
        </p:blipFill>
        <p:spPr bwMode="auto">
          <a:xfrm>
            <a:off x="7107524" y="2351767"/>
            <a:ext cx="2139113" cy="140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mzon vs microsoft – 3 - Mildaintrainings">
            <a:extLst>
              <a:ext uri="{FF2B5EF4-FFF2-40B4-BE49-F238E27FC236}">
                <a16:creationId xmlns:a16="http://schemas.microsoft.com/office/drawing/2014/main" id="{D2A0481B-E71F-4C03-AC2F-7F3941D45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3" t="22804" r="37863" b="48923"/>
          <a:stretch/>
        </p:blipFill>
        <p:spPr bwMode="auto">
          <a:xfrm>
            <a:off x="9572083" y="4178339"/>
            <a:ext cx="1874165" cy="111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mzon vs microsoft – 3 - Mildaintrainings">
            <a:extLst>
              <a:ext uri="{FF2B5EF4-FFF2-40B4-BE49-F238E27FC236}">
                <a16:creationId xmlns:a16="http://schemas.microsoft.com/office/drawing/2014/main" id="{56A7B009-CDC4-430C-ACEB-98E3F1A83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6" t="23115" r="4640" b="50000"/>
          <a:stretch/>
        </p:blipFill>
        <p:spPr bwMode="auto">
          <a:xfrm>
            <a:off x="5699498" y="4368943"/>
            <a:ext cx="1937607" cy="110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3213F309-A813-48AB-B3A2-063460425251}"/>
              </a:ext>
            </a:extLst>
          </p:cNvPr>
          <p:cNvSpPr/>
          <p:nvPr/>
        </p:nvSpPr>
        <p:spPr>
          <a:xfrm>
            <a:off x="551974" y="1029105"/>
            <a:ext cx="7507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500" b="1" dirty="0">
                <a:ea typeface="Calibri" panose="020F0502020204030204" pitchFamily="34" charset="0"/>
                <a:cs typeface="Times New Roman" panose="02020603050405020304" pitchFamily="18" charset="0"/>
              </a:rPr>
              <a:t>AWS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предоставя</a:t>
            </a:r>
            <a:r>
              <a:rPr lang="en-GB" sz="15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500" dirty="0">
                <a:ea typeface="Calibri" panose="020F0502020204030204" pitchFamily="34" charset="0"/>
                <a:cs typeface="Times New Roman" panose="02020603050405020304" pitchFamily="18" charset="0"/>
              </a:rPr>
              <a:t>близо 6 пъти повече изчислителен капацитет от останалите доставчици</a:t>
            </a:r>
          </a:p>
          <a:p>
            <a:endParaRPr lang="bg-BG" sz="1500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1500" b="1" dirty="0"/>
              <a:t>A</a:t>
            </a:r>
            <a:r>
              <a:rPr lang="en-GB" sz="1500" b="1" dirty="0" err="1"/>
              <a:t>mazon</a:t>
            </a:r>
            <a:r>
              <a:rPr lang="en-GB" sz="1500" b="1" dirty="0"/>
              <a:t> </a:t>
            </a:r>
            <a:r>
              <a:rPr lang="bg-BG" sz="1500" dirty="0"/>
              <a:t>излизат първи на пазара със своята нова услуга</a:t>
            </a:r>
          </a:p>
        </p:txBody>
      </p:sp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C86CA405-962D-4D4C-972A-3F39ACC02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23" y="2095603"/>
            <a:ext cx="5108634" cy="484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4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E95B44A7-5884-40D8-9609-958618006097}"/>
              </a:ext>
            </a:extLst>
          </p:cNvPr>
          <p:cNvSpPr/>
          <p:nvPr/>
        </p:nvSpPr>
        <p:spPr>
          <a:xfrm>
            <a:off x="3505200" y="2754086"/>
            <a:ext cx="54428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ВЪВЕДЕНИЕ  ЗА  </a:t>
            </a:r>
            <a:r>
              <a:rPr lang="en-GB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BC0B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AWS</a:t>
            </a:r>
            <a:br>
              <a:rPr lang="bg-BG" sz="4000" dirty="0">
                <a:solidFill>
                  <a:prstClr val="black"/>
                </a:solidFill>
              </a:rPr>
            </a:br>
            <a:br>
              <a:rPr lang="bg-BG" sz="4000" dirty="0">
                <a:solidFill>
                  <a:prstClr val="black"/>
                </a:solidFill>
              </a:rPr>
            </a:br>
            <a:endParaRPr lang="bg-BG" sz="4000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E9B4B424-A607-48F3-B8AB-A4BD67986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30" y="186018"/>
            <a:ext cx="3082358" cy="1874073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4B9B21AF-01DA-4803-A8C0-09E765073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2" y="4511919"/>
            <a:ext cx="3340359" cy="187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47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режа">
  <a:themeElements>
    <a:clrScheme name="Мреж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Мреж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Мреж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Мрежа</Template>
  <TotalTime>3744</TotalTime>
  <Words>482</Words>
  <Application>Microsoft Office PowerPoint</Application>
  <PresentationFormat>Широк екран</PresentationFormat>
  <Paragraphs>119</Paragraphs>
  <Slides>24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Courier New</vt:lpstr>
      <vt:lpstr>Lohit Devanagari</vt:lpstr>
      <vt:lpstr>Roboto</vt:lpstr>
      <vt:lpstr>Мрежа</vt:lpstr>
      <vt:lpstr>Презентация на PowerPoint</vt:lpstr>
      <vt:lpstr>СЪДЪРЖАНИЕ </vt:lpstr>
      <vt:lpstr>ПРЕДИ  CLOUD  ТЕХНОЛОГИИТЕ  </vt:lpstr>
      <vt:lpstr>On-Premises </vt:lpstr>
      <vt:lpstr>On-Premises 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КАКВО  Е  AWS ? </vt:lpstr>
      <vt:lpstr>КОЙ  ИЗПОЛЗВА  AWS ?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Dess</dc:creator>
  <cp:lastModifiedBy>Dess</cp:lastModifiedBy>
  <cp:revision>89</cp:revision>
  <dcterms:created xsi:type="dcterms:W3CDTF">2020-12-26T15:23:02Z</dcterms:created>
  <dcterms:modified xsi:type="dcterms:W3CDTF">2020-12-29T06:15:28Z</dcterms:modified>
</cp:coreProperties>
</file>